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0B_6F92BBB6.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1D_E68AB29.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22_1B3496F5.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23_9C8C5850.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5"/>
  </p:sldMasterIdLst>
  <p:notesMasterIdLst>
    <p:notesMasterId r:id="rId47"/>
  </p:notesMasterIdLst>
  <p:handoutMasterIdLst>
    <p:handoutMasterId r:id="rId48"/>
  </p:handoutMasterIdLst>
  <p:sldIdLst>
    <p:sldId id="310" r:id="rId6"/>
    <p:sldId id="256" r:id="rId7"/>
    <p:sldId id="314" r:id="rId8"/>
    <p:sldId id="304" r:id="rId9"/>
    <p:sldId id="305" r:id="rId10"/>
    <p:sldId id="264" r:id="rId11"/>
    <p:sldId id="273" r:id="rId12"/>
    <p:sldId id="261" r:id="rId13"/>
    <p:sldId id="296" r:id="rId14"/>
    <p:sldId id="306" r:id="rId15"/>
    <p:sldId id="267" r:id="rId16"/>
    <p:sldId id="313" r:id="rId17"/>
    <p:sldId id="311" r:id="rId18"/>
    <p:sldId id="259" r:id="rId19"/>
    <p:sldId id="280" r:id="rId20"/>
    <p:sldId id="269" r:id="rId21"/>
    <p:sldId id="281" r:id="rId22"/>
    <p:sldId id="283" r:id="rId23"/>
    <p:sldId id="282" r:id="rId24"/>
    <p:sldId id="286" r:id="rId25"/>
    <p:sldId id="287" r:id="rId26"/>
    <p:sldId id="297" r:id="rId27"/>
    <p:sldId id="284" r:id="rId28"/>
    <p:sldId id="285" r:id="rId29"/>
    <p:sldId id="293" r:id="rId30"/>
    <p:sldId id="289" r:id="rId31"/>
    <p:sldId id="290" r:id="rId32"/>
    <p:sldId id="299" r:id="rId33"/>
    <p:sldId id="291" r:id="rId34"/>
    <p:sldId id="292" r:id="rId35"/>
    <p:sldId id="301" r:id="rId36"/>
    <p:sldId id="302" r:id="rId37"/>
    <p:sldId id="309" r:id="rId38"/>
    <p:sldId id="265" r:id="rId39"/>
    <p:sldId id="295" r:id="rId40"/>
    <p:sldId id="308" r:id="rId41"/>
    <p:sldId id="315" r:id="rId42"/>
    <p:sldId id="303" r:id="rId43"/>
    <p:sldId id="276" r:id="rId44"/>
    <p:sldId id="277" r:id="rId45"/>
    <p:sldId id="271" r:id="rId46"/>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C5DC5B-B9DA-3B38-E350-E8A63F2BED25}" name="Wickert, Sara" initials="SW" userId="S::SWickert@lblmain.lewisham.gov.uk::097bf696-fd4e-4f91-9720-2b9ccc4da3f5" providerId="AD"/>
  <p188:author id="{E08C1175-24E7-2834-1B71-EA969856D51F}" name="Drew, Katie" initials="KD" userId="S::Katie.Drew1@lewisham.gov.uk::ed9ab846-3c82-479f-a143-34299619e7c3" providerId="AD"/>
  <p188:author id="{2A4230B6-3072-271A-4D4A-D94E6C17BFA7}" name="Curran, Grace" initials="GC" userId="S::Grace.Curran@lewisham.gov.uk::257cc7c0-ca21-4a48-a092-01d529159421" providerId="AD"/>
  <p188:author id="{54180BC6-8AC6-2B97-753A-52233069B786}" name="Formolli, Lucy" initials="FL" userId="S::lucy.formolli@lewisham.gov.uk::ecc59341-60b8-4ad6-9e90-f2a13e52fd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825"/>
    <a:srgbClr val="F9DBD2"/>
    <a:srgbClr val="FFCC66"/>
    <a:srgbClr val="FF99FF"/>
    <a:srgbClr val="CC99FF"/>
    <a:srgbClr val="B1D34C"/>
    <a:srgbClr val="029FB0"/>
    <a:srgbClr val="F8CBAD"/>
    <a:srgbClr val="E6609F"/>
    <a:srgbClr val="2B49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B41514-4DDA-4115-8E39-1ADF2B585ACF}" v="1" dt="2025-05-30T11:42:21.896"/>
    <p1510:client id="{8E112079-840D-FDB7-2EA2-2802FD8932C7}" v="1" dt="2025-05-20T13:53:55.6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1120"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theme" Target="theme/theme1.xml"/></Relationships>
</file>

<file path=ppt/comments/modernComment_10B_6F92BBB6.xml><?xml version="1.0" encoding="utf-8"?>
<p188:cmLst xmlns:a="http://schemas.openxmlformats.org/drawingml/2006/main" xmlns:r="http://schemas.openxmlformats.org/officeDocument/2006/relationships" xmlns:p188="http://schemas.microsoft.com/office/powerpoint/2018/8/main">
  <p188:cm id="{0F62D7DA-EF84-4B86-8C86-2739D98EB313}" authorId="{E08C1175-24E7-2834-1B71-EA969856D51F}" status="resolved" created="2025-04-09T11:38:15.449" complete="100000">
    <ac:txMkLst xmlns:ac="http://schemas.microsoft.com/office/drawing/2013/main/command">
      <pc:docMk xmlns:pc="http://schemas.microsoft.com/office/powerpoint/2013/main/command"/>
      <pc:sldMk xmlns:pc="http://schemas.microsoft.com/office/powerpoint/2013/main/command" cId="1871887286" sldId="267"/>
      <ac:spMk id="3" creationId="{81D101E1-79EB-0DC8-774B-D4A365BE0BEC}"/>
      <ac:txMk cp="0">
        <ac:context len="3" hash="15226"/>
      </ac:txMk>
    </ac:txMkLst>
    <p188:pos x="3134053" y="507143"/>
    <p188:txBody>
      <a:bodyPr/>
      <a:lstStyle/>
      <a:p>
        <a:r>
          <a:rPr lang="en-GB"/>
          <a:t>Check this with Grace</a:t>
        </a:r>
      </a:p>
    </p188:txBody>
  </p188:cm>
</p188:cmLst>
</file>

<file path=ppt/comments/modernComment_11D_E68AB29.xml><?xml version="1.0" encoding="utf-8"?>
<p188:cmLst xmlns:a="http://schemas.openxmlformats.org/drawingml/2006/main" xmlns:r="http://schemas.openxmlformats.org/officeDocument/2006/relationships" xmlns:p188="http://schemas.microsoft.com/office/powerpoint/2018/8/main">
  <p188:cm id="{3875E6B9-481D-4031-B3C9-1F2CEFEDDF24}" authorId="{54180BC6-8AC6-2B97-753A-52233069B786}" status="resolved" created="2025-04-24T09:54:25.462" complete="100000">
    <pc:sldMkLst xmlns:pc="http://schemas.microsoft.com/office/powerpoint/2013/main/command">
      <pc:docMk/>
      <pc:sldMk cId="1892268360" sldId="261"/>
    </pc:sldMkLst>
    <p188:txBody>
      <a:bodyPr/>
      <a:lstStyle/>
      <a:p>
        <a:r>
          <a:rPr lang="en-GB"/>
          <a:t>love this slide :-)</a:t>
        </a:r>
      </a:p>
    </p188:txBody>
  </p188:cm>
</p188:cmLst>
</file>

<file path=ppt/comments/modernComment_122_1B3496F5.xml><?xml version="1.0" encoding="utf-8"?>
<p188:cmLst xmlns:a="http://schemas.openxmlformats.org/drawingml/2006/main" xmlns:r="http://schemas.openxmlformats.org/officeDocument/2006/relationships" xmlns:p188="http://schemas.microsoft.com/office/powerpoint/2018/8/main">
  <p188:cm id="{7BA22D69-1ABA-4590-A1D3-4CA70DC81A07}" authorId="{54180BC6-8AC6-2B97-753A-52233069B786}" status="resolved" created="2025-04-24T09:54:38.415" complete="100000">
    <pc:sldMkLst xmlns:pc="http://schemas.microsoft.com/office/powerpoint/2013/main/command">
      <pc:docMk/>
      <pc:sldMk cId="456431349" sldId="282"/>
    </pc:sldMkLst>
    <p188:txBody>
      <a:bodyPr/>
      <a:lstStyle/>
      <a:p>
        <a:r>
          <a:rPr lang="en-GB"/>
          <a:t>maybe bold the headings</a:t>
        </a:r>
      </a:p>
    </p188:txBody>
  </p188:cm>
</p188:cmLst>
</file>

<file path=ppt/comments/modernComment_123_9C8C5850.xml><?xml version="1.0" encoding="utf-8"?>
<p188:cmLst xmlns:a="http://schemas.openxmlformats.org/drawingml/2006/main" xmlns:r="http://schemas.openxmlformats.org/officeDocument/2006/relationships" xmlns:p188="http://schemas.microsoft.com/office/powerpoint/2018/8/main">
  <p188:cm id="{AA6D0844-E991-4D14-AFC8-99316757ECBD}" authorId="{54180BC6-8AC6-2B97-753A-52233069B786}" status="resolved" created="2025-04-24T09:54:49.322" complete="100000">
    <pc:sldMkLst xmlns:pc="http://schemas.microsoft.com/office/powerpoint/2013/main/command">
      <pc:docMk/>
      <pc:sldMk cId="2626443344" sldId="283"/>
    </pc:sldMkLst>
    <p188:txBody>
      <a:bodyPr/>
      <a:lstStyle/>
      <a:p>
        <a:r>
          <a:rPr lang="en-GB"/>
          <a:t>bold the headings</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4.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6" Type="http://schemas.openxmlformats.org/officeDocument/2006/relationships/image" Target="../media/image39.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8.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7.svg"/></Relationships>
</file>

<file path=ppt/diagrams/_rels/data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image" Target="../media/image47.svg"/><Relationship Id="rId7" Type="http://schemas.openxmlformats.org/officeDocument/2006/relationships/image" Target="../media/image51.sv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hyperlink" Target="mailto:ncilfund@lewisham.gov.uk" TargetMode="Externa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diagrams/_rels/data5.xml.rels><?xml version="1.0" encoding="UTF-8" standalone="yes"?>
<Relationships xmlns="http://schemas.openxmlformats.org/package/2006/relationships"><Relationship Id="rId1" Type="http://schemas.openxmlformats.org/officeDocument/2006/relationships/hyperlink" Target="mailto:lewishamlife@lewisham.gov.uk"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4.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6" Type="http://schemas.openxmlformats.org/officeDocument/2006/relationships/image" Target="../media/image39.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8.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7.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11" Type="http://schemas.openxmlformats.org/officeDocument/2006/relationships/hyperlink" Target="mailto:ncilfund@lewisham.gov.uk" TargetMode="External"/><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diagrams/_rels/drawing5.xml.rels><?xml version="1.0" encoding="UTF-8" standalone="yes"?>
<Relationships xmlns="http://schemas.openxmlformats.org/package/2006/relationships"><Relationship Id="rId1" Type="http://schemas.openxmlformats.org/officeDocument/2006/relationships/hyperlink" Target="mailto:lewishamlife@lewisham.gov.uk"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1231B6-B4FE-4694-93B2-573909C40944}"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17E88368-BD98-4D8A-B96B-8FADB6EAD0D6}">
      <dgm:prSet/>
      <dgm:spPr/>
      <dgm:t>
        <a:bodyPr/>
        <a:lstStyle/>
        <a:p>
          <a:pPr>
            <a:lnSpc>
              <a:spcPct val="100000"/>
            </a:lnSpc>
          </a:pPr>
          <a:r>
            <a:rPr lang="en-GB"/>
            <a:t>1. Updated the application form and guidance</a:t>
          </a:r>
          <a:endParaRPr lang="en-US"/>
        </a:p>
      </dgm:t>
    </dgm:pt>
    <dgm:pt modelId="{8BA162FF-AA13-4FFF-ADBB-759BCAB42E48}" type="parTrans" cxnId="{4F0AE736-B4CD-43BE-AECA-C121E335F6EE}">
      <dgm:prSet/>
      <dgm:spPr/>
      <dgm:t>
        <a:bodyPr/>
        <a:lstStyle/>
        <a:p>
          <a:endParaRPr lang="en-US"/>
        </a:p>
      </dgm:t>
    </dgm:pt>
    <dgm:pt modelId="{A979346B-4FD5-4C4C-9D4B-FCB5E0389C70}" type="sibTrans" cxnId="{4F0AE736-B4CD-43BE-AECA-C121E335F6EE}">
      <dgm:prSet/>
      <dgm:spPr/>
      <dgm:t>
        <a:bodyPr/>
        <a:lstStyle/>
        <a:p>
          <a:pPr>
            <a:lnSpc>
              <a:spcPct val="100000"/>
            </a:lnSpc>
          </a:pPr>
          <a:endParaRPr lang="en-US"/>
        </a:p>
      </dgm:t>
    </dgm:pt>
    <dgm:pt modelId="{43AA0E3A-0138-4F23-9F52-9B59EC1D5F1D}">
      <dgm:prSet/>
      <dgm:spPr/>
      <dgm:t>
        <a:bodyPr/>
        <a:lstStyle/>
        <a:p>
          <a:pPr>
            <a:lnSpc>
              <a:spcPct val="100000"/>
            </a:lnSpc>
          </a:pPr>
          <a:r>
            <a:rPr lang="en-GB"/>
            <a:t>2. Added a supplementary questionnaire to confirm project details and/or to capture any changes</a:t>
          </a:r>
          <a:endParaRPr lang="en-US"/>
        </a:p>
      </dgm:t>
    </dgm:pt>
    <dgm:pt modelId="{F4F9A66F-A3C9-43FE-ABF6-B5E8C308AADD}" type="parTrans" cxnId="{F88ACCF3-5590-4731-8707-42A6053474F1}">
      <dgm:prSet/>
      <dgm:spPr/>
      <dgm:t>
        <a:bodyPr/>
        <a:lstStyle/>
        <a:p>
          <a:endParaRPr lang="en-US"/>
        </a:p>
      </dgm:t>
    </dgm:pt>
    <dgm:pt modelId="{F9920192-52B6-4D3D-936F-E48CF68BD1A6}" type="sibTrans" cxnId="{F88ACCF3-5590-4731-8707-42A6053474F1}">
      <dgm:prSet/>
      <dgm:spPr/>
      <dgm:t>
        <a:bodyPr/>
        <a:lstStyle/>
        <a:p>
          <a:pPr>
            <a:lnSpc>
              <a:spcPct val="100000"/>
            </a:lnSpc>
          </a:pPr>
          <a:endParaRPr lang="en-US"/>
        </a:p>
      </dgm:t>
    </dgm:pt>
    <dgm:pt modelId="{731F2B55-8AAD-41BF-98C4-147BB959C03E}">
      <dgm:prSet/>
      <dgm:spPr/>
      <dgm:t>
        <a:bodyPr/>
        <a:lstStyle/>
        <a:p>
          <a:pPr>
            <a:lnSpc>
              <a:spcPct val="100000"/>
            </a:lnSpc>
          </a:pPr>
          <a:r>
            <a:rPr lang="en-GB"/>
            <a:t>4. Aligned project start dates and payment schedules</a:t>
          </a:r>
          <a:endParaRPr lang="en-US"/>
        </a:p>
      </dgm:t>
    </dgm:pt>
    <dgm:pt modelId="{1049B38E-5E11-4AF2-B6EB-69969D7B458E}" type="parTrans" cxnId="{275D8D10-1DCA-48EA-894F-0641FB885863}">
      <dgm:prSet/>
      <dgm:spPr/>
      <dgm:t>
        <a:bodyPr/>
        <a:lstStyle/>
        <a:p>
          <a:endParaRPr lang="en-GB"/>
        </a:p>
      </dgm:t>
    </dgm:pt>
    <dgm:pt modelId="{A83869FA-7BF9-4E3D-A44B-58B804BD4B03}" type="sibTrans" cxnId="{275D8D10-1DCA-48EA-894F-0641FB885863}">
      <dgm:prSet/>
      <dgm:spPr/>
      <dgm:t>
        <a:bodyPr/>
        <a:lstStyle/>
        <a:p>
          <a:endParaRPr lang="en-GB"/>
        </a:p>
      </dgm:t>
    </dgm:pt>
    <dgm:pt modelId="{E014A9A9-4D22-4A00-9C0C-8392DB6984AF}">
      <dgm:prSet/>
      <dgm:spPr/>
      <dgm:t>
        <a:bodyPr/>
        <a:lstStyle/>
        <a:p>
          <a:pPr>
            <a:lnSpc>
              <a:spcPct val="100000"/>
            </a:lnSpc>
          </a:pPr>
          <a:r>
            <a:rPr lang="en-GB"/>
            <a:t>3. Set up a process to pull key information through to the Grant Agreement and monitoring documents</a:t>
          </a:r>
          <a:endParaRPr lang="en-US"/>
        </a:p>
      </dgm:t>
    </dgm:pt>
    <dgm:pt modelId="{58CAFDF6-52E4-49D7-9E4B-68F83C4D6562}" type="parTrans" cxnId="{2385E204-6796-4EB0-9024-CBC4738FB891}">
      <dgm:prSet/>
      <dgm:spPr/>
      <dgm:t>
        <a:bodyPr/>
        <a:lstStyle/>
        <a:p>
          <a:endParaRPr lang="en-GB"/>
        </a:p>
      </dgm:t>
    </dgm:pt>
    <dgm:pt modelId="{F2A536E6-9F41-4141-80C4-2E10233B5F36}" type="sibTrans" cxnId="{2385E204-6796-4EB0-9024-CBC4738FB891}">
      <dgm:prSet/>
      <dgm:spPr/>
      <dgm:t>
        <a:bodyPr/>
        <a:lstStyle/>
        <a:p>
          <a:pPr>
            <a:lnSpc>
              <a:spcPct val="100000"/>
            </a:lnSpc>
          </a:pPr>
          <a:endParaRPr lang="en-GB"/>
        </a:p>
      </dgm:t>
    </dgm:pt>
    <dgm:pt modelId="{43219567-2B0B-430C-BCC3-38DDD718F3D3}" type="pres">
      <dgm:prSet presAssocID="{3D1231B6-B4FE-4694-93B2-573909C40944}" presName="root" presStyleCnt="0">
        <dgm:presLayoutVars>
          <dgm:dir/>
          <dgm:resizeHandles val="exact"/>
        </dgm:presLayoutVars>
      </dgm:prSet>
      <dgm:spPr/>
    </dgm:pt>
    <dgm:pt modelId="{252E9828-5CD9-43FF-916C-74C1FDA59B27}" type="pres">
      <dgm:prSet presAssocID="{3D1231B6-B4FE-4694-93B2-573909C40944}" presName="container" presStyleCnt="0">
        <dgm:presLayoutVars>
          <dgm:dir/>
          <dgm:resizeHandles val="exact"/>
        </dgm:presLayoutVars>
      </dgm:prSet>
      <dgm:spPr/>
    </dgm:pt>
    <dgm:pt modelId="{0717C345-8197-4227-862E-D1EBABEA7450}" type="pres">
      <dgm:prSet presAssocID="{17E88368-BD98-4D8A-B96B-8FADB6EAD0D6}" presName="compNode" presStyleCnt="0"/>
      <dgm:spPr/>
    </dgm:pt>
    <dgm:pt modelId="{A30759FF-89E2-4D80-BE57-21046668B543}" type="pres">
      <dgm:prSet presAssocID="{17E88368-BD98-4D8A-B96B-8FADB6EAD0D6}" presName="iconBgRect" presStyleLbl="bgShp" presStyleIdx="0" presStyleCnt="4"/>
      <dgm:spPr/>
    </dgm:pt>
    <dgm:pt modelId="{5AF3C172-04A5-4D0E-83CB-0324977114DB}" type="pres">
      <dgm:prSet presAssocID="{17E88368-BD98-4D8A-B96B-8FADB6EAD0D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9D60EA25-92F2-4381-A107-8D2EC935CC98}" type="pres">
      <dgm:prSet presAssocID="{17E88368-BD98-4D8A-B96B-8FADB6EAD0D6}" presName="spaceRect" presStyleCnt="0"/>
      <dgm:spPr/>
    </dgm:pt>
    <dgm:pt modelId="{83A50AC8-EDCC-4419-A644-551278699A1F}" type="pres">
      <dgm:prSet presAssocID="{17E88368-BD98-4D8A-B96B-8FADB6EAD0D6}" presName="textRect" presStyleLbl="revTx" presStyleIdx="0" presStyleCnt="4">
        <dgm:presLayoutVars>
          <dgm:chMax val="1"/>
          <dgm:chPref val="1"/>
        </dgm:presLayoutVars>
      </dgm:prSet>
      <dgm:spPr/>
    </dgm:pt>
    <dgm:pt modelId="{15553518-BE1C-4062-9A8B-7EE22D94404B}" type="pres">
      <dgm:prSet presAssocID="{A979346B-4FD5-4C4C-9D4B-FCB5E0389C70}" presName="sibTrans" presStyleLbl="sibTrans2D1" presStyleIdx="0" presStyleCnt="0"/>
      <dgm:spPr/>
    </dgm:pt>
    <dgm:pt modelId="{BCF1AD32-3439-416F-891E-0028C2A4AA79}" type="pres">
      <dgm:prSet presAssocID="{43AA0E3A-0138-4F23-9F52-9B59EC1D5F1D}" presName="compNode" presStyleCnt="0"/>
      <dgm:spPr/>
    </dgm:pt>
    <dgm:pt modelId="{76EB9C8C-4583-4AFE-A5F8-949CF0503412}" type="pres">
      <dgm:prSet presAssocID="{43AA0E3A-0138-4F23-9F52-9B59EC1D5F1D}" presName="iconBgRect" presStyleLbl="bgShp" presStyleIdx="1" presStyleCnt="4"/>
      <dgm:spPr/>
    </dgm:pt>
    <dgm:pt modelId="{0C383E6C-556D-4314-A540-B4FFA854920C}" type="pres">
      <dgm:prSet presAssocID="{43AA0E3A-0138-4F23-9F52-9B59EC1D5F1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List"/>
        </a:ext>
      </dgm:extLst>
    </dgm:pt>
    <dgm:pt modelId="{C93A9610-3E3D-470A-AA56-E90D112D860A}" type="pres">
      <dgm:prSet presAssocID="{43AA0E3A-0138-4F23-9F52-9B59EC1D5F1D}" presName="spaceRect" presStyleCnt="0"/>
      <dgm:spPr/>
    </dgm:pt>
    <dgm:pt modelId="{91555E7D-1439-4BBC-B5FB-69EF14C11B47}" type="pres">
      <dgm:prSet presAssocID="{43AA0E3A-0138-4F23-9F52-9B59EC1D5F1D}" presName="textRect" presStyleLbl="revTx" presStyleIdx="1" presStyleCnt="4">
        <dgm:presLayoutVars>
          <dgm:chMax val="1"/>
          <dgm:chPref val="1"/>
        </dgm:presLayoutVars>
      </dgm:prSet>
      <dgm:spPr/>
    </dgm:pt>
    <dgm:pt modelId="{B90F3DE4-8DEE-4743-ABF7-E712CBF2514A}" type="pres">
      <dgm:prSet presAssocID="{F9920192-52B6-4D3D-936F-E48CF68BD1A6}" presName="sibTrans" presStyleLbl="sibTrans2D1" presStyleIdx="0" presStyleCnt="0"/>
      <dgm:spPr/>
    </dgm:pt>
    <dgm:pt modelId="{E9C17719-2802-4EA0-852E-21A19C7A1831}" type="pres">
      <dgm:prSet presAssocID="{E014A9A9-4D22-4A00-9C0C-8392DB6984AF}" presName="compNode" presStyleCnt="0"/>
      <dgm:spPr/>
    </dgm:pt>
    <dgm:pt modelId="{256E8E02-0B2D-42FB-B648-1DA1C9ADC09E}" type="pres">
      <dgm:prSet presAssocID="{E014A9A9-4D22-4A00-9C0C-8392DB6984AF}" presName="iconBgRect" presStyleLbl="bgShp" presStyleIdx="2" presStyleCnt="4"/>
      <dgm:spPr/>
    </dgm:pt>
    <dgm:pt modelId="{AC6A0BD0-5169-4AFD-BA58-209CA549AABE}" type="pres">
      <dgm:prSet presAssocID="{E014A9A9-4D22-4A00-9C0C-8392DB6984A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FE4DA6CE-0975-422E-B4EE-055DBB96B132}" type="pres">
      <dgm:prSet presAssocID="{E014A9A9-4D22-4A00-9C0C-8392DB6984AF}" presName="spaceRect" presStyleCnt="0"/>
      <dgm:spPr/>
    </dgm:pt>
    <dgm:pt modelId="{71FAA200-9D55-435C-BF30-82B0DA15652B}" type="pres">
      <dgm:prSet presAssocID="{E014A9A9-4D22-4A00-9C0C-8392DB6984AF}" presName="textRect" presStyleLbl="revTx" presStyleIdx="2" presStyleCnt="4">
        <dgm:presLayoutVars>
          <dgm:chMax val="1"/>
          <dgm:chPref val="1"/>
        </dgm:presLayoutVars>
      </dgm:prSet>
      <dgm:spPr/>
    </dgm:pt>
    <dgm:pt modelId="{D92FCD8D-6FBB-4447-B7FC-F786815D3C07}" type="pres">
      <dgm:prSet presAssocID="{F2A536E6-9F41-4141-80C4-2E10233B5F36}" presName="sibTrans" presStyleLbl="sibTrans2D1" presStyleIdx="0" presStyleCnt="0"/>
      <dgm:spPr/>
    </dgm:pt>
    <dgm:pt modelId="{17881EE5-ED39-4FEE-A846-8A8372B338D8}" type="pres">
      <dgm:prSet presAssocID="{731F2B55-8AAD-41BF-98C4-147BB959C03E}" presName="compNode" presStyleCnt="0"/>
      <dgm:spPr/>
    </dgm:pt>
    <dgm:pt modelId="{175649FC-1113-4F32-86A4-997D43C46470}" type="pres">
      <dgm:prSet presAssocID="{731F2B55-8AAD-41BF-98C4-147BB959C03E}" presName="iconBgRect" presStyleLbl="bgShp" presStyleIdx="3" presStyleCnt="4"/>
      <dgm:spPr/>
    </dgm:pt>
    <dgm:pt modelId="{A4977702-A81A-4243-A10E-E1AE114A12A8}" type="pres">
      <dgm:prSet presAssocID="{731F2B55-8AAD-41BF-98C4-147BB959C03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BE07FEF5-5FE6-4896-8C41-6DB3400F8E3C}" type="pres">
      <dgm:prSet presAssocID="{731F2B55-8AAD-41BF-98C4-147BB959C03E}" presName="spaceRect" presStyleCnt="0"/>
      <dgm:spPr/>
    </dgm:pt>
    <dgm:pt modelId="{D0CE9782-DE67-4020-A8C3-BB04F5A91E6D}" type="pres">
      <dgm:prSet presAssocID="{731F2B55-8AAD-41BF-98C4-147BB959C03E}" presName="textRect" presStyleLbl="revTx" presStyleIdx="3" presStyleCnt="4">
        <dgm:presLayoutVars>
          <dgm:chMax val="1"/>
          <dgm:chPref val="1"/>
        </dgm:presLayoutVars>
      </dgm:prSet>
      <dgm:spPr/>
    </dgm:pt>
  </dgm:ptLst>
  <dgm:cxnLst>
    <dgm:cxn modelId="{2385E204-6796-4EB0-9024-CBC4738FB891}" srcId="{3D1231B6-B4FE-4694-93B2-573909C40944}" destId="{E014A9A9-4D22-4A00-9C0C-8392DB6984AF}" srcOrd="2" destOrd="0" parTransId="{58CAFDF6-52E4-49D7-9E4B-68F83C4D6562}" sibTransId="{F2A536E6-9F41-4141-80C4-2E10233B5F36}"/>
    <dgm:cxn modelId="{275D8D10-1DCA-48EA-894F-0641FB885863}" srcId="{3D1231B6-B4FE-4694-93B2-573909C40944}" destId="{731F2B55-8AAD-41BF-98C4-147BB959C03E}" srcOrd="3" destOrd="0" parTransId="{1049B38E-5E11-4AF2-B6EB-69969D7B458E}" sibTransId="{A83869FA-7BF9-4E3D-A44B-58B804BD4B03}"/>
    <dgm:cxn modelId="{7CD08227-C55B-421F-8CF8-8258FBDDF86F}" type="presOf" srcId="{3D1231B6-B4FE-4694-93B2-573909C40944}" destId="{43219567-2B0B-430C-BCC3-38DDD718F3D3}" srcOrd="0" destOrd="0" presId="urn:microsoft.com/office/officeart/2018/2/layout/IconCircleList"/>
    <dgm:cxn modelId="{4F0AE736-B4CD-43BE-AECA-C121E335F6EE}" srcId="{3D1231B6-B4FE-4694-93B2-573909C40944}" destId="{17E88368-BD98-4D8A-B96B-8FADB6EAD0D6}" srcOrd="0" destOrd="0" parTransId="{8BA162FF-AA13-4FFF-ADBB-759BCAB42E48}" sibTransId="{A979346B-4FD5-4C4C-9D4B-FCB5E0389C70}"/>
    <dgm:cxn modelId="{D7A12795-9BD2-459C-B6D4-14C094A2D047}" type="presOf" srcId="{731F2B55-8AAD-41BF-98C4-147BB959C03E}" destId="{D0CE9782-DE67-4020-A8C3-BB04F5A91E6D}" srcOrd="0" destOrd="0" presId="urn:microsoft.com/office/officeart/2018/2/layout/IconCircleList"/>
    <dgm:cxn modelId="{A1E124B3-5FAA-41FF-BC81-4A22E137FC0D}" type="presOf" srcId="{A979346B-4FD5-4C4C-9D4B-FCB5E0389C70}" destId="{15553518-BE1C-4062-9A8B-7EE22D94404B}" srcOrd="0" destOrd="0" presId="urn:microsoft.com/office/officeart/2018/2/layout/IconCircleList"/>
    <dgm:cxn modelId="{05DD71CE-E8E3-4E4A-A5A2-7AA1CCDA3035}" type="presOf" srcId="{17E88368-BD98-4D8A-B96B-8FADB6EAD0D6}" destId="{83A50AC8-EDCC-4419-A644-551278699A1F}" srcOrd="0" destOrd="0" presId="urn:microsoft.com/office/officeart/2018/2/layout/IconCircleList"/>
    <dgm:cxn modelId="{569B54D5-E8E9-45D6-ACC6-2CD5E5763644}" type="presOf" srcId="{43AA0E3A-0138-4F23-9F52-9B59EC1D5F1D}" destId="{91555E7D-1439-4BBC-B5FB-69EF14C11B47}" srcOrd="0" destOrd="0" presId="urn:microsoft.com/office/officeart/2018/2/layout/IconCircleList"/>
    <dgm:cxn modelId="{F3E25EDF-46D7-4ABA-943C-C1B2322C9217}" type="presOf" srcId="{F2A536E6-9F41-4141-80C4-2E10233B5F36}" destId="{D92FCD8D-6FBB-4447-B7FC-F786815D3C07}" srcOrd="0" destOrd="0" presId="urn:microsoft.com/office/officeart/2018/2/layout/IconCircleList"/>
    <dgm:cxn modelId="{F88ACCF3-5590-4731-8707-42A6053474F1}" srcId="{3D1231B6-B4FE-4694-93B2-573909C40944}" destId="{43AA0E3A-0138-4F23-9F52-9B59EC1D5F1D}" srcOrd="1" destOrd="0" parTransId="{F4F9A66F-A3C9-43FE-ABF6-B5E8C308AADD}" sibTransId="{F9920192-52B6-4D3D-936F-E48CF68BD1A6}"/>
    <dgm:cxn modelId="{191661F6-F390-4E5C-B727-FCCFAB60A71E}" type="presOf" srcId="{E014A9A9-4D22-4A00-9C0C-8392DB6984AF}" destId="{71FAA200-9D55-435C-BF30-82B0DA15652B}" srcOrd="0" destOrd="0" presId="urn:microsoft.com/office/officeart/2018/2/layout/IconCircleList"/>
    <dgm:cxn modelId="{3CE20DF7-1B66-4C8B-B68A-451748798513}" type="presOf" srcId="{F9920192-52B6-4D3D-936F-E48CF68BD1A6}" destId="{B90F3DE4-8DEE-4743-ABF7-E712CBF2514A}" srcOrd="0" destOrd="0" presId="urn:microsoft.com/office/officeart/2018/2/layout/IconCircleList"/>
    <dgm:cxn modelId="{3A6B82D1-5654-4CD4-A83E-8F7A8ED36E85}" type="presParOf" srcId="{43219567-2B0B-430C-BCC3-38DDD718F3D3}" destId="{252E9828-5CD9-43FF-916C-74C1FDA59B27}" srcOrd="0" destOrd="0" presId="urn:microsoft.com/office/officeart/2018/2/layout/IconCircleList"/>
    <dgm:cxn modelId="{B8FF5DD1-D12A-42CC-A4F7-788CC4ED3051}" type="presParOf" srcId="{252E9828-5CD9-43FF-916C-74C1FDA59B27}" destId="{0717C345-8197-4227-862E-D1EBABEA7450}" srcOrd="0" destOrd="0" presId="urn:microsoft.com/office/officeart/2018/2/layout/IconCircleList"/>
    <dgm:cxn modelId="{A375578D-D6F0-48E7-96FA-1DB596A5CCA4}" type="presParOf" srcId="{0717C345-8197-4227-862E-D1EBABEA7450}" destId="{A30759FF-89E2-4D80-BE57-21046668B543}" srcOrd="0" destOrd="0" presId="urn:microsoft.com/office/officeart/2018/2/layout/IconCircleList"/>
    <dgm:cxn modelId="{1840CA94-9AEF-49E3-9324-7F154C5D90C7}" type="presParOf" srcId="{0717C345-8197-4227-862E-D1EBABEA7450}" destId="{5AF3C172-04A5-4D0E-83CB-0324977114DB}" srcOrd="1" destOrd="0" presId="urn:microsoft.com/office/officeart/2018/2/layout/IconCircleList"/>
    <dgm:cxn modelId="{5D66A4D0-EDD4-4224-8C41-433C60BE7529}" type="presParOf" srcId="{0717C345-8197-4227-862E-D1EBABEA7450}" destId="{9D60EA25-92F2-4381-A107-8D2EC935CC98}" srcOrd="2" destOrd="0" presId="urn:microsoft.com/office/officeart/2018/2/layout/IconCircleList"/>
    <dgm:cxn modelId="{2D82728E-1D8D-44AE-9BE7-B49E2945F3FE}" type="presParOf" srcId="{0717C345-8197-4227-862E-D1EBABEA7450}" destId="{83A50AC8-EDCC-4419-A644-551278699A1F}" srcOrd="3" destOrd="0" presId="urn:microsoft.com/office/officeart/2018/2/layout/IconCircleList"/>
    <dgm:cxn modelId="{E8DE3E3E-A15F-4E23-B9B1-25FE0691076F}" type="presParOf" srcId="{252E9828-5CD9-43FF-916C-74C1FDA59B27}" destId="{15553518-BE1C-4062-9A8B-7EE22D94404B}" srcOrd="1" destOrd="0" presId="urn:microsoft.com/office/officeart/2018/2/layout/IconCircleList"/>
    <dgm:cxn modelId="{8E7E3A9E-138B-4239-967F-69DE3A7FF9D0}" type="presParOf" srcId="{252E9828-5CD9-43FF-916C-74C1FDA59B27}" destId="{BCF1AD32-3439-416F-891E-0028C2A4AA79}" srcOrd="2" destOrd="0" presId="urn:microsoft.com/office/officeart/2018/2/layout/IconCircleList"/>
    <dgm:cxn modelId="{8EB283F0-9DC5-494E-99D1-947FC0AD4F24}" type="presParOf" srcId="{BCF1AD32-3439-416F-891E-0028C2A4AA79}" destId="{76EB9C8C-4583-4AFE-A5F8-949CF0503412}" srcOrd="0" destOrd="0" presId="urn:microsoft.com/office/officeart/2018/2/layout/IconCircleList"/>
    <dgm:cxn modelId="{A5A0237E-1EFC-407B-AEAB-E3E1D78C49FF}" type="presParOf" srcId="{BCF1AD32-3439-416F-891E-0028C2A4AA79}" destId="{0C383E6C-556D-4314-A540-B4FFA854920C}" srcOrd="1" destOrd="0" presId="urn:microsoft.com/office/officeart/2018/2/layout/IconCircleList"/>
    <dgm:cxn modelId="{BE6D9A96-AADF-4446-98C2-242875C757E3}" type="presParOf" srcId="{BCF1AD32-3439-416F-891E-0028C2A4AA79}" destId="{C93A9610-3E3D-470A-AA56-E90D112D860A}" srcOrd="2" destOrd="0" presId="urn:microsoft.com/office/officeart/2018/2/layout/IconCircleList"/>
    <dgm:cxn modelId="{EEA8E461-C59F-4ED9-B668-BC9F1ECEF4C3}" type="presParOf" srcId="{BCF1AD32-3439-416F-891E-0028C2A4AA79}" destId="{91555E7D-1439-4BBC-B5FB-69EF14C11B47}" srcOrd="3" destOrd="0" presId="urn:microsoft.com/office/officeart/2018/2/layout/IconCircleList"/>
    <dgm:cxn modelId="{27619A57-BD50-46EE-BA85-233A7986D957}" type="presParOf" srcId="{252E9828-5CD9-43FF-916C-74C1FDA59B27}" destId="{B90F3DE4-8DEE-4743-ABF7-E712CBF2514A}" srcOrd="3" destOrd="0" presId="urn:microsoft.com/office/officeart/2018/2/layout/IconCircleList"/>
    <dgm:cxn modelId="{952F0A02-E6BA-4794-B50A-5CD10AFF2631}" type="presParOf" srcId="{252E9828-5CD9-43FF-916C-74C1FDA59B27}" destId="{E9C17719-2802-4EA0-852E-21A19C7A1831}" srcOrd="4" destOrd="0" presId="urn:microsoft.com/office/officeart/2018/2/layout/IconCircleList"/>
    <dgm:cxn modelId="{84BF1707-D501-476D-85D8-0B0CB043281C}" type="presParOf" srcId="{E9C17719-2802-4EA0-852E-21A19C7A1831}" destId="{256E8E02-0B2D-42FB-B648-1DA1C9ADC09E}" srcOrd="0" destOrd="0" presId="urn:microsoft.com/office/officeart/2018/2/layout/IconCircleList"/>
    <dgm:cxn modelId="{9E38830A-F727-4EE4-BABC-D3A0197AC9FF}" type="presParOf" srcId="{E9C17719-2802-4EA0-852E-21A19C7A1831}" destId="{AC6A0BD0-5169-4AFD-BA58-209CA549AABE}" srcOrd="1" destOrd="0" presId="urn:microsoft.com/office/officeart/2018/2/layout/IconCircleList"/>
    <dgm:cxn modelId="{7CF4023F-6964-4E37-A5D3-BDF02BCF05A8}" type="presParOf" srcId="{E9C17719-2802-4EA0-852E-21A19C7A1831}" destId="{FE4DA6CE-0975-422E-B4EE-055DBB96B132}" srcOrd="2" destOrd="0" presId="urn:microsoft.com/office/officeart/2018/2/layout/IconCircleList"/>
    <dgm:cxn modelId="{0219C7C8-5C1A-4EB9-86CA-60BF8464B853}" type="presParOf" srcId="{E9C17719-2802-4EA0-852E-21A19C7A1831}" destId="{71FAA200-9D55-435C-BF30-82B0DA15652B}" srcOrd="3" destOrd="0" presId="urn:microsoft.com/office/officeart/2018/2/layout/IconCircleList"/>
    <dgm:cxn modelId="{ECB53E07-1433-41F6-BEC8-139A8F353F66}" type="presParOf" srcId="{252E9828-5CD9-43FF-916C-74C1FDA59B27}" destId="{D92FCD8D-6FBB-4447-B7FC-F786815D3C07}" srcOrd="5" destOrd="0" presId="urn:microsoft.com/office/officeart/2018/2/layout/IconCircleList"/>
    <dgm:cxn modelId="{F3A6D400-29C0-4D8E-B1AA-1924D6CB4768}" type="presParOf" srcId="{252E9828-5CD9-43FF-916C-74C1FDA59B27}" destId="{17881EE5-ED39-4FEE-A846-8A8372B338D8}" srcOrd="6" destOrd="0" presId="urn:microsoft.com/office/officeart/2018/2/layout/IconCircleList"/>
    <dgm:cxn modelId="{610A781A-8F28-4D80-A66A-7907D6FE7D3F}" type="presParOf" srcId="{17881EE5-ED39-4FEE-A846-8A8372B338D8}" destId="{175649FC-1113-4F32-86A4-997D43C46470}" srcOrd="0" destOrd="0" presId="urn:microsoft.com/office/officeart/2018/2/layout/IconCircleList"/>
    <dgm:cxn modelId="{FA005BD1-C411-43B8-B738-E2AAF99F0E9E}" type="presParOf" srcId="{17881EE5-ED39-4FEE-A846-8A8372B338D8}" destId="{A4977702-A81A-4243-A10E-E1AE114A12A8}" srcOrd="1" destOrd="0" presId="urn:microsoft.com/office/officeart/2018/2/layout/IconCircleList"/>
    <dgm:cxn modelId="{5AECA3A4-1F0B-42E1-9DF7-680B131D836F}" type="presParOf" srcId="{17881EE5-ED39-4FEE-A846-8A8372B338D8}" destId="{BE07FEF5-5FE6-4896-8C41-6DB3400F8E3C}" srcOrd="2" destOrd="0" presId="urn:microsoft.com/office/officeart/2018/2/layout/IconCircleList"/>
    <dgm:cxn modelId="{F593F7F7-0D1B-41E0-B9E5-F73C1FE5193D}" type="presParOf" srcId="{17881EE5-ED39-4FEE-A846-8A8372B338D8}" destId="{D0CE9782-DE67-4020-A8C3-BB04F5A91E6D}"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0371AC-F873-42F2-B39B-2DE4AA650F54}"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E27FC53E-AAEB-47BA-9AF8-D69E2D0C2E4B}">
      <dgm:prSet custT="1"/>
      <dgm:spPr/>
      <dgm:t>
        <a:bodyPr/>
        <a:lstStyle/>
        <a:p>
          <a:pPr>
            <a:defRPr cap="all"/>
          </a:pPr>
          <a:r>
            <a:rPr lang="en-US" sz="1100" cap="none"/>
            <a:t>NCIL = public money</a:t>
          </a:r>
        </a:p>
      </dgm:t>
    </dgm:pt>
    <dgm:pt modelId="{81C10BAB-5990-419E-B7FA-10A593F17FA5}" type="parTrans" cxnId="{BF2C4268-2D8D-40E1-A0EF-B724D4B08DE3}">
      <dgm:prSet/>
      <dgm:spPr/>
      <dgm:t>
        <a:bodyPr/>
        <a:lstStyle/>
        <a:p>
          <a:endParaRPr lang="en-US"/>
        </a:p>
      </dgm:t>
    </dgm:pt>
    <dgm:pt modelId="{F0FBC2AD-47BF-4241-89B4-E8B8822AACAE}" type="sibTrans" cxnId="{BF2C4268-2D8D-40E1-A0EF-B724D4B08DE3}">
      <dgm:prSet/>
      <dgm:spPr/>
      <dgm:t>
        <a:bodyPr/>
        <a:lstStyle/>
        <a:p>
          <a:endParaRPr lang="en-US"/>
        </a:p>
      </dgm:t>
    </dgm:pt>
    <dgm:pt modelId="{A845EEAA-1D79-47A5-B9CC-28844271C904}">
      <dgm:prSet/>
      <dgm:spPr/>
      <dgm:t>
        <a:bodyPr/>
        <a:lstStyle/>
        <a:p>
          <a:pPr>
            <a:defRPr cap="all"/>
          </a:pPr>
          <a:r>
            <a:rPr lang="en-US" cap="none"/>
            <a:t>NCIL legal obligations </a:t>
          </a:r>
        </a:p>
      </dgm:t>
    </dgm:pt>
    <dgm:pt modelId="{87604B78-4E10-4A87-89E6-3749DC80D760}" type="parTrans" cxnId="{BF46F9F2-7B54-4EAF-A154-E4AA9A8BA5BE}">
      <dgm:prSet/>
      <dgm:spPr/>
      <dgm:t>
        <a:bodyPr/>
        <a:lstStyle/>
        <a:p>
          <a:endParaRPr lang="en-US"/>
        </a:p>
      </dgm:t>
    </dgm:pt>
    <dgm:pt modelId="{60C0C009-53E3-4C7D-9450-97775361A669}" type="sibTrans" cxnId="{BF46F9F2-7B54-4EAF-A154-E4AA9A8BA5BE}">
      <dgm:prSet/>
      <dgm:spPr/>
      <dgm:t>
        <a:bodyPr/>
        <a:lstStyle/>
        <a:p>
          <a:endParaRPr lang="en-US"/>
        </a:p>
      </dgm:t>
    </dgm:pt>
    <dgm:pt modelId="{A10C1170-2122-453C-8002-C89F6213980A}">
      <dgm:prSet/>
      <dgm:spPr/>
      <dgm:t>
        <a:bodyPr/>
        <a:lstStyle/>
        <a:p>
          <a:pPr>
            <a:defRPr cap="all"/>
          </a:pPr>
          <a:r>
            <a:rPr lang="en-US" cap="none"/>
            <a:t>Reflection. What is working well? What might be further developed?</a:t>
          </a:r>
        </a:p>
      </dgm:t>
    </dgm:pt>
    <dgm:pt modelId="{3A090596-5D9D-4620-BA0E-5F8F6E5BA191}" type="parTrans" cxnId="{A4B7A129-876B-4392-8DC3-7B917C60912B}">
      <dgm:prSet/>
      <dgm:spPr/>
      <dgm:t>
        <a:bodyPr/>
        <a:lstStyle/>
        <a:p>
          <a:endParaRPr lang="en-US"/>
        </a:p>
      </dgm:t>
    </dgm:pt>
    <dgm:pt modelId="{86089F60-4C9B-4C2B-8729-71D476E5B139}" type="sibTrans" cxnId="{A4B7A129-876B-4392-8DC3-7B917C60912B}">
      <dgm:prSet/>
      <dgm:spPr/>
      <dgm:t>
        <a:bodyPr/>
        <a:lstStyle/>
        <a:p>
          <a:endParaRPr lang="en-US"/>
        </a:p>
      </dgm:t>
    </dgm:pt>
    <dgm:pt modelId="{61CF3E8D-5D96-4F78-AD07-D1CAF389A363}">
      <dgm:prSet/>
      <dgm:spPr/>
      <dgm:t>
        <a:bodyPr/>
        <a:lstStyle/>
        <a:p>
          <a:pPr>
            <a:defRPr cap="all"/>
          </a:pPr>
          <a:r>
            <a:rPr lang="en-US" cap="none"/>
            <a:t>Flag issues early. What support is needed for effective delivery?</a:t>
          </a:r>
        </a:p>
      </dgm:t>
    </dgm:pt>
    <dgm:pt modelId="{DBE2CFE0-CB10-4296-9BEC-8FB83EE7E637}" type="parTrans" cxnId="{1817B0AE-2DF9-448C-BA04-1479E26DCD02}">
      <dgm:prSet/>
      <dgm:spPr/>
      <dgm:t>
        <a:bodyPr/>
        <a:lstStyle/>
        <a:p>
          <a:endParaRPr lang="en-US"/>
        </a:p>
      </dgm:t>
    </dgm:pt>
    <dgm:pt modelId="{B719EBE3-DF0F-4937-9B7F-A2D8131C7B73}" type="sibTrans" cxnId="{1817B0AE-2DF9-448C-BA04-1479E26DCD02}">
      <dgm:prSet/>
      <dgm:spPr/>
      <dgm:t>
        <a:bodyPr/>
        <a:lstStyle/>
        <a:p>
          <a:endParaRPr lang="en-US"/>
        </a:p>
      </dgm:t>
    </dgm:pt>
    <dgm:pt modelId="{20C5A165-8AC1-431A-9815-57D8CE9D7385}">
      <dgm:prSet/>
      <dgm:spPr/>
      <dgm:t>
        <a:bodyPr/>
        <a:lstStyle/>
        <a:p>
          <a:pPr>
            <a:defRPr cap="all"/>
          </a:pPr>
          <a:r>
            <a:rPr lang="en-US" cap="none"/>
            <a:t>Demonstrate impact</a:t>
          </a:r>
        </a:p>
      </dgm:t>
    </dgm:pt>
    <dgm:pt modelId="{0B04B2DF-C371-4306-979A-28016B527235}" type="parTrans" cxnId="{1AACDCCD-B241-41B9-AF9A-115319467653}">
      <dgm:prSet/>
      <dgm:spPr/>
      <dgm:t>
        <a:bodyPr/>
        <a:lstStyle/>
        <a:p>
          <a:endParaRPr lang="en-US"/>
        </a:p>
      </dgm:t>
    </dgm:pt>
    <dgm:pt modelId="{6DC09295-ACC7-4AAC-BE6E-21AE338E84EC}" type="sibTrans" cxnId="{1AACDCCD-B241-41B9-AF9A-115319467653}">
      <dgm:prSet/>
      <dgm:spPr/>
      <dgm:t>
        <a:bodyPr/>
        <a:lstStyle/>
        <a:p>
          <a:endParaRPr lang="en-US"/>
        </a:p>
      </dgm:t>
    </dgm:pt>
    <dgm:pt modelId="{DD37D52C-EF0F-45A8-B293-80AA8C14233E}">
      <dgm:prSet/>
      <dgm:spPr/>
      <dgm:t>
        <a:bodyPr/>
        <a:lstStyle/>
        <a:p>
          <a:pPr>
            <a:defRPr cap="all"/>
          </a:pPr>
          <a:r>
            <a:rPr lang="en-US" cap="none"/>
            <a:t>Showcase successes </a:t>
          </a:r>
        </a:p>
      </dgm:t>
    </dgm:pt>
    <dgm:pt modelId="{DD04F751-3BC9-4854-98E9-E5C98EA9E9EB}" type="parTrans" cxnId="{F313189B-47C5-4A8B-8E33-CAF21C079924}">
      <dgm:prSet/>
      <dgm:spPr/>
      <dgm:t>
        <a:bodyPr/>
        <a:lstStyle/>
        <a:p>
          <a:endParaRPr lang="en-US"/>
        </a:p>
      </dgm:t>
    </dgm:pt>
    <dgm:pt modelId="{304C5E22-7E68-4CEB-BD03-D6D094F50FC1}" type="sibTrans" cxnId="{F313189B-47C5-4A8B-8E33-CAF21C079924}">
      <dgm:prSet/>
      <dgm:spPr/>
      <dgm:t>
        <a:bodyPr/>
        <a:lstStyle/>
        <a:p>
          <a:endParaRPr lang="en-US"/>
        </a:p>
      </dgm:t>
    </dgm:pt>
    <dgm:pt modelId="{2B48BA3A-6C5B-4826-8D21-0111E495F5C9}">
      <dgm:prSet/>
      <dgm:spPr/>
      <dgm:t>
        <a:bodyPr/>
        <a:lstStyle/>
        <a:p>
          <a:pPr>
            <a:defRPr cap="all"/>
          </a:pPr>
          <a:r>
            <a:rPr lang="en-US" cap="none"/>
            <a:t>Allow us to help promote your project </a:t>
          </a:r>
        </a:p>
      </dgm:t>
    </dgm:pt>
    <dgm:pt modelId="{A70F53DA-4BE9-4EDE-9349-102F8EA2306E}" type="parTrans" cxnId="{25CA8B6A-B14A-4979-A893-8B5CC1778391}">
      <dgm:prSet/>
      <dgm:spPr/>
      <dgm:t>
        <a:bodyPr/>
        <a:lstStyle/>
        <a:p>
          <a:endParaRPr lang="en-US"/>
        </a:p>
      </dgm:t>
    </dgm:pt>
    <dgm:pt modelId="{C336F943-648C-4D59-A61C-A9E68EE7B749}" type="sibTrans" cxnId="{25CA8B6A-B14A-4979-A893-8B5CC1778391}">
      <dgm:prSet/>
      <dgm:spPr/>
      <dgm:t>
        <a:bodyPr/>
        <a:lstStyle/>
        <a:p>
          <a:endParaRPr lang="en-US"/>
        </a:p>
      </dgm:t>
    </dgm:pt>
    <dgm:pt modelId="{A9064AE3-FE6C-4A18-94ED-FAB1C2EF5E3B}">
      <dgm:prSet/>
      <dgm:spPr/>
      <dgm:t>
        <a:bodyPr/>
        <a:lstStyle/>
        <a:p>
          <a:pPr>
            <a:defRPr cap="all"/>
          </a:pPr>
          <a:r>
            <a:rPr lang="en-US" cap="none"/>
            <a:t>Good practice examples (e.g. To attract further funding) </a:t>
          </a:r>
        </a:p>
      </dgm:t>
    </dgm:pt>
    <dgm:pt modelId="{2E53A548-5175-4F30-8EA4-F44B845963D6}" type="parTrans" cxnId="{E7B2FB81-522A-4FBF-BEBA-AF6F4FBCF705}">
      <dgm:prSet/>
      <dgm:spPr/>
      <dgm:t>
        <a:bodyPr/>
        <a:lstStyle/>
        <a:p>
          <a:endParaRPr lang="en-US"/>
        </a:p>
      </dgm:t>
    </dgm:pt>
    <dgm:pt modelId="{753ED7A7-357E-4677-B5DB-E476BAD5CF47}" type="sibTrans" cxnId="{E7B2FB81-522A-4FBF-BEBA-AF6F4FBCF705}">
      <dgm:prSet/>
      <dgm:spPr/>
      <dgm:t>
        <a:bodyPr/>
        <a:lstStyle/>
        <a:p>
          <a:endParaRPr lang="en-US"/>
        </a:p>
      </dgm:t>
    </dgm:pt>
    <dgm:pt modelId="{3DDDC6C3-1220-44F5-BF88-EB49B50F47DA}" type="pres">
      <dgm:prSet presAssocID="{0E0371AC-F873-42F2-B39B-2DE4AA650F54}" presName="root" presStyleCnt="0">
        <dgm:presLayoutVars>
          <dgm:dir/>
          <dgm:resizeHandles val="exact"/>
        </dgm:presLayoutVars>
      </dgm:prSet>
      <dgm:spPr/>
    </dgm:pt>
    <dgm:pt modelId="{5C86309D-2B51-41F0-862F-D6650358E2E3}" type="pres">
      <dgm:prSet presAssocID="{E27FC53E-AAEB-47BA-9AF8-D69E2D0C2E4B}" presName="compNode" presStyleCnt="0"/>
      <dgm:spPr/>
    </dgm:pt>
    <dgm:pt modelId="{0C71742C-641C-4EA2-B069-EFFA8FD1422E}" type="pres">
      <dgm:prSet presAssocID="{E27FC53E-AAEB-47BA-9AF8-D69E2D0C2E4B}" presName="iconBgRect" presStyleLbl="bgShp" presStyleIdx="0" presStyleCnt="8" custLinFactNeighborX="-3034" custLinFactNeighborY="50448"/>
      <dgm:spPr/>
    </dgm:pt>
    <dgm:pt modelId="{D0020195-DCB3-4C2F-BAA9-78FDC5FB2D14}" type="pres">
      <dgm:prSet presAssocID="{E27FC53E-AAEB-47BA-9AF8-D69E2D0C2E4B}" presName="iconRect" presStyleLbl="node1" presStyleIdx="0" presStyleCnt="8" custLinFactNeighborX="-4492" custLinFactNeighborY="7787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19A97E5C-583C-4034-9627-2B5EF5DB79FD}" type="pres">
      <dgm:prSet presAssocID="{E27FC53E-AAEB-47BA-9AF8-D69E2D0C2E4B}" presName="spaceRect" presStyleCnt="0"/>
      <dgm:spPr/>
    </dgm:pt>
    <dgm:pt modelId="{198656C8-992A-4BA6-BF47-54E202430777}" type="pres">
      <dgm:prSet presAssocID="{E27FC53E-AAEB-47BA-9AF8-D69E2D0C2E4B}" presName="textRect" presStyleLbl="revTx" presStyleIdx="0" presStyleCnt="8" custLinFactNeighborX="-803" custLinFactNeighborY="46795">
        <dgm:presLayoutVars>
          <dgm:chMax val="1"/>
          <dgm:chPref val="1"/>
        </dgm:presLayoutVars>
      </dgm:prSet>
      <dgm:spPr/>
    </dgm:pt>
    <dgm:pt modelId="{893A21CC-1F29-439D-B895-8BC156F67B15}" type="pres">
      <dgm:prSet presAssocID="{F0FBC2AD-47BF-4241-89B4-E8B8822AACAE}" presName="sibTrans" presStyleCnt="0"/>
      <dgm:spPr/>
    </dgm:pt>
    <dgm:pt modelId="{23A5FF1D-57A5-4848-B657-ACDBD4A3B1E8}" type="pres">
      <dgm:prSet presAssocID="{A845EEAA-1D79-47A5-B9CC-28844271C904}" presName="compNode" presStyleCnt="0"/>
      <dgm:spPr/>
    </dgm:pt>
    <dgm:pt modelId="{0CB8D149-2319-49DB-8679-23FCBAE2DA78}" type="pres">
      <dgm:prSet presAssocID="{A845EEAA-1D79-47A5-B9CC-28844271C904}" presName="iconBgRect" presStyleLbl="bgShp" presStyleIdx="1" presStyleCnt="8" custLinFactNeighborX="-3034" custLinFactNeighborY="50448"/>
      <dgm:spPr/>
    </dgm:pt>
    <dgm:pt modelId="{39EEB7B5-1AE6-4B9A-9634-B7834F1AA56D}" type="pres">
      <dgm:prSet presAssocID="{A845EEAA-1D79-47A5-B9CC-28844271C904}" presName="iconRect" presStyleLbl="node1" presStyleIdx="1" presStyleCnt="8" custLinFactNeighborX="-10482" custLinFactNeighborY="7937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BBC2DFEC-0F89-4C46-A074-E9F97ACEC929}" type="pres">
      <dgm:prSet presAssocID="{A845EEAA-1D79-47A5-B9CC-28844271C904}" presName="spaceRect" presStyleCnt="0"/>
      <dgm:spPr/>
    </dgm:pt>
    <dgm:pt modelId="{F06A5120-53DC-4290-9D64-D1A118285FD0}" type="pres">
      <dgm:prSet presAssocID="{A845EEAA-1D79-47A5-B9CC-28844271C904}" presName="textRect" presStyleLbl="revTx" presStyleIdx="1" presStyleCnt="8" custLinFactNeighborX="-3423" custLinFactNeighborY="49415">
        <dgm:presLayoutVars>
          <dgm:chMax val="1"/>
          <dgm:chPref val="1"/>
        </dgm:presLayoutVars>
      </dgm:prSet>
      <dgm:spPr/>
    </dgm:pt>
    <dgm:pt modelId="{588E9E3B-2E42-44FD-866B-08095361D558}" type="pres">
      <dgm:prSet presAssocID="{60C0C009-53E3-4C7D-9450-97775361A669}" presName="sibTrans" presStyleCnt="0"/>
      <dgm:spPr/>
    </dgm:pt>
    <dgm:pt modelId="{14DCAC46-B7F2-4F70-BEE2-70E6A1F88146}" type="pres">
      <dgm:prSet presAssocID="{A10C1170-2122-453C-8002-C89F6213980A}" presName="compNode" presStyleCnt="0"/>
      <dgm:spPr/>
    </dgm:pt>
    <dgm:pt modelId="{648E1BB7-F3D0-4764-BCFC-03BCA938BD46}" type="pres">
      <dgm:prSet presAssocID="{A10C1170-2122-453C-8002-C89F6213980A}" presName="iconBgRect" presStyleLbl="bgShp" presStyleIdx="2" presStyleCnt="8" custLinFactNeighborX="-3034" custLinFactNeighborY="50448"/>
      <dgm:spPr/>
    </dgm:pt>
    <dgm:pt modelId="{98E9A0FA-54AF-4E24-9762-9765C4F80DD9}" type="pres">
      <dgm:prSet presAssocID="{A10C1170-2122-453C-8002-C89F6213980A}" presName="iconRect" presStyleLbl="node1" presStyleIdx="2" presStyleCnt="8" custLinFactNeighborX="2995" custLinFactNeighborY="8685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EB84CDCF-3889-42EF-95BC-C67715D7EA0E}" type="pres">
      <dgm:prSet presAssocID="{A10C1170-2122-453C-8002-C89F6213980A}" presName="spaceRect" presStyleCnt="0"/>
      <dgm:spPr/>
    </dgm:pt>
    <dgm:pt modelId="{AAFC91DE-72F8-4FCC-A0B2-7BDE185DF174}" type="pres">
      <dgm:prSet presAssocID="{A10C1170-2122-453C-8002-C89F6213980A}" presName="textRect" presStyleLbl="revTx" presStyleIdx="2" presStyleCnt="8" custLinFactNeighborX="-1851" custLinFactNeighborY="48105">
        <dgm:presLayoutVars>
          <dgm:chMax val="1"/>
          <dgm:chPref val="1"/>
        </dgm:presLayoutVars>
      </dgm:prSet>
      <dgm:spPr/>
    </dgm:pt>
    <dgm:pt modelId="{37B8E82F-AC08-4862-9D13-05B8F458EE5B}" type="pres">
      <dgm:prSet presAssocID="{86089F60-4C9B-4C2B-8729-71D476E5B139}" presName="sibTrans" presStyleCnt="0"/>
      <dgm:spPr/>
    </dgm:pt>
    <dgm:pt modelId="{F9E5184B-787F-4392-A61F-6CC4C6A1657B}" type="pres">
      <dgm:prSet presAssocID="{61CF3E8D-5D96-4F78-AD07-D1CAF389A363}" presName="compNode" presStyleCnt="0"/>
      <dgm:spPr/>
    </dgm:pt>
    <dgm:pt modelId="{48BC3047-C435-44DA-937B-3FCD011D662A}" type="pres">
      <dgm:prSet presAssocID="{61CF3E8D-5D96-4F78-AD07-D1CAF389A363}" presName="iconBgRect" presStyleLbl="bgShp" presStyleIdx="3" presStyleCnt="8" custLinFactNeighborX="-3034" custLinFactNeighborY="50448"/>
      <dgm:spPr/>
    </dgm:pt>
    <dgm:pt modelId="{A2ABA9ED-864D-4142-9030-1C722E75F922}" type="pres">
      <dgm:prSet presAssocID="{61CF3E8D-5D96-4F78-AD07-D1CAF389A363}" presName="iconRect" presStyleLbl="node1" presStyleIdx="3" presStyleCnt="8" custLinFactNeighborX="1498" custLinFactNeighborY="9434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ag"/>
        </a:ext>
      </dgm:extLst>
    </dgm:pt>
    <dgm:pt modelId="{291B11F7-1E4A-4377-B592-6E9A60B0F309}" type="pres">
      <dgm:prSet presAssocID="{61CF3E8D-5D96-4F78-AD07-D1CAF389A363}" presName="spaceRect" presStyleCnt="0"/>
      <dgm:spPr/>
    </dgm:pt>
    <dgm:pt modelId="{8D35DB4A-A39F-43FA-A12E-A01CA2026931}" type="pres">
      <dgm:prSet presAssocID="{61CF3E8D-5D96-4F78-AD07-D1CAF389A363}" presName="textRect" presStyleLbl="revTx" presStyleIdx="3" presStyleCnt="8" custLinFactNeighborX="-2375" custLinFactNeighborY="45484">
        <dgm:presLayoutVars>
          <dgm:chMax val="1"/>
          <dgm:chPref val="1"/>
        </dgm:presLayoutVars>
      </dgm:prSet>
      <dgm:spPr/>
    </dgm:pt>
    <dgm:pt modelId="{77BCEDF5-C7FB-4381-BB5D-ACD0BA155E55}" type="pres">
      <dgm:prSet presAssocID="{B719EBE3-DF0F-4937-9B7F-A2D8131C7B73}" presName="sibTrans" presStyleCnt="0"/>
      <dgm:spPr/>
    </dgm:pt>
    <dgm:pt modelId="{E73B8C00-FC8D-4E0C-9EA0-38DD3E850E56}" type="pres">
      <dgm:prSet presAssocID="{20C5A165-8AC1-431A-9815-57D8CE9D7385}" presName="compNode" presStyleCnt="0"/>
      <dgm:spPr/>
    </dgm:pt>
    <dgm:pt modelId="{C0608BC6-C090-48B3-9C97-0F24676889E4}" type="pres">
      <dgm:prSet presAssocID="{20C5A165-8AC1-431A-9815-57D8CE9D7385}" presName="iconBgRect" presStyleLbl="bgShp" presStyleIdx="4" presStyleCnt="8"/>
      <dgm:spPr/>
    </dgm:pt>
    <dgm:pt modelId="{74BA9823-F48C-43E4-AB38-B61401B9043E}" type="pres">
      <dgm:prSet presAssocID="{20C5A165-8AC1-431A-9815-57D8CE9D7385}"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pward trend"/>
        </a:ext>
      </dgm:extLst>
    </dgm:pt>
    <dgm:pt modelId="{71A9E221-8ED0-4A94-805D-0ADC7865595D}" type="pres">
      <dgm:prSet presAssocID="{20C5A165-8AC1-431A-9815-57D8CE9D7385}" presName="spaceRect" presStyleCnt="0"/>
      <dgm:spPr/>
    </dgm:pt>
    <dgm:pt modelId="{A822770E-4D1E-44F7-98DC-A179133CC1CC}" type="pres">
      <dgm:prSet presAssocID="{20C5A165-8AC1-431A-9815-57D8CE9D7385}" presName="textRect" presStyleLbl="revTx" presStyleIdx="4" presStyleCnt="8" custLinFactNeighborX="-1048" custLinFactNeighborY="-28828">
        <dgm:presLayoutVars>
          <dgm:chMax val="1"/>
          <dgm:chPref val="1"/>
        </dgm:presLayoutVars>
      </dgm:prSet>
      <dgm:spPr/>
    </dgm:pt>
    <dgm:pt modelId="{3F249FEA-AFD4-4054-8447-55549C93A3C6}" type="pres">
      <dgm:prSet presAssocID="{6DC09295-ACC7-4AAC-BE6E-21AE338E84EC}" presName="sibTrans" presStyleCnt="0"/>
      <dgm:spPr/>
    </dgm:pt>
    <dgm:pt modelId="{60E2F2AB-40A4-4096-AFAD-2DC0A1339F5A}" type="pres">
      <dgm:prSet presAssocID="{DD37D52C-EF0F-45A8-B293-80AA8C14233E}" presName="compNode" presStyleCnt="0"/>
      <dgm:spPr/>
    </dgm:pt>
    <dgm:pt modelId="{C63CE7CB-15E5-49A2-9D54-D9E2588988BE}" type="pres">
      <dgm:prSet presAssocID="{DD37D52C-EF0F-45A8-B293-80AA8C14233E}" presName="iconBgRect" presStyleLbl="bgShp" presStyleIdx="5" presStyleCnt="8"/>
      <dgm:spPr/>
    </dgm:pt>
    <dgm:pt modelId="{A650F915-718A-4761-85B4-4563148E58FA}" type="pres">
      <dgm:prSet presAssocID="{DD37D52C-EF0F-45A8-B293-80AA8C14233E}"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Trophy"/>
        </a:ext>
      </dgm:extLst>
    </dgm:pt>
    <dgm:pt modelId="{5B5FE949-D6B9-43B0-BE84-8E945583B479}" type="pres">
      <dgm:prSet presAssocID="{DD37D52C-EF0F-45A8-B293-80AA8C14233E}" presName="spaceRect" presStyleCnt="0"/>
      <dgm:spPr/>
    </dgm:pt>
    <dgm:pt modelId="{3916ACCE-12FE-4513-9DCB-4A17D2B7BD8E}" type="pres">
      <dgm:prSet presAssocID="{DD37D52C-EF0F-45A8-B293-80AA8C14233E}" presName="textRect" presStyleLbl="revTx" presStyleIdx="5" presStyleCnt="8" custLinFactNeighborX="-1048" custLinFactNeighborY="-28828">
        <dgm:presLayoutVars>
          <dgm:chMax val="1"/>
          <dgm:chPref val="1"/>
        </dgm:presLayoutVars>
      </dgm:prSet>
      <dgm:spPr/>
    </dgm:pt>
    <dgm:pt modelId="{0AF2AF45-E1AD-4E7C-B1C1-7E2D7E2AE91A}" type="pres">
      <dgm:prSet presAssocID="{304C5E22-7E68-4CEB-BD03-D6D094F50FC1}" presName="sibTrans" presStyleCnt="0"/>
      <dgm:spPr/>
    </dgm:pt>
    <dgm:pt modelId="{1C127A13-7C98-4033-BDCD-FBE21B2D3132}" type="pres">
      <dgm:prSet presAssocID="{2B48BA3A-6C5B-4826-8D21-0111E495F5C9}" presName="compNode" presStyleCnt="0"/>
      <dgm:spPr/>
    </dgm:pt>
    <dgm:pt modelId="{6994F2A5-ED0D-48A3-89A9-0EF690979341}" type="pres">
      <dgm:prSet presAssocID="{2B48BA3A-6C5B-4826-8D21-0111E495F5C9}" presName="iconBgRect" presStyleLbl="bgShp" presStyleIdx="6" presStyleCnt="8"/>
      <dgm:spPr/>
    </dgm:pt>
    <dgm:pt modelId="{71239D77-6682-4869-AB42-EF21C4586B86}" type="pres">
      <dgm:prSet presAssocID="{2B48BA3A-6C5B-4826-8D21-0111E495F5C9}"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Handshake"/>
        </a:ext>
      </dgm:extLst>
    </dgm:pt>
    <dgm:pt modelId="{8FEF71BD-B196-4033-9720-397146534171}" type="pres">
      <dgm:prSet presAssocID="{2B48BA3A-6C5B-4826-8D21-0111E495F5C9}" presName="spaceRect" presStyleCnt="0"/>
      <dgm:spPr/>
    </dgm:pt>
    <dgm:pt modelId="{5F589A86-C9BC-4AD5-92C1-34D54A639E8B}" type="pres">
      <dgm:prSet presAssocID="{2B48BA3A-6C5B-4826-8D21-0111E495F5C9}" presName="textRect" presStyleLbl="revTx" presStyleIdx="6" presStyleCnt="8" custLinFactNeighborX="524" custLinFactNeighborY="-32759">
        <dgm:presLayoutVars>
          <dgm:chMax val="1"/>
          <dgm:chPref val="1"/>
        </dgm:presLayoutVars>
      </dgm:prSet>
      <dgm:spPr/>
    </dgm:pt>
    <dgm:pt modelId="{3CD2ADCE-BA6E-48EC-8D20-A630C21C7B23}" type="pres">
      <dgm:prSet presAssocID="{C336F943-648C-4D59-A61C-A9E68EE7B749}" presName="sibTrans" presStyleCnt="0"/>
      <dgm:spPr/>
    </dgm:pt>
    <dgm:pt modelId="{8B4EAFDA-2BB1-414F-92A9-592C09968802}" type="pres">
      <dgm:prSet presAssocID="{A9064AE3-FE6C-4A18-94ED-FAB1C2EF5E3B}" presName="compNode" presStyleCnt="0"/>
      <dgm:spPr/>
    </dgm:pt>
    <dgm:pt modelId="{3B7E2E43-F45F-4431-B7C3-6B9CE08A60BD}" type="pres">
      <dgm:prSet presAssocID="{A9064AE3-FE6C-4A18-94ED-FAB1C2EF5E3B}" presName="iconBgRect" presStyleLbl="bgShp" presStyleIdx="7" presStyleCnt="8"/>
      <dgm:spPr/>
    </dgm:pt>
    <dgm:pt modelId="{001D4EB1-EC6D-4D58-8653-D6F5FA642675}" type="pres">
      <dgm:prSet presAssocID="{A9064AE3-FE6C-4A18-94ED-FAB1C2EF5E3B}" presName="iconRect" presStyleLbl="node1" presStyleIdx="7" presStyleCnt="8"/>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a:noFill/>
        </a:ln>
      </dgm:spPr>
      <dgm:extLst>
        <a:ext uri="{E40237B7-FDA0-4F09-8148-C483321AD2D9}">
          <dgm14:cNvPr xmlns:dgm14="http://schemas.microsoft.com/office/drawing/2010/diagram" id="0" name="" descr="Coins outline"/>
        </a:ext>
      </dgm:extLst>
    </dgm:pt>
    <dgm:pt modelId="{AC9501D3-79C5-4194-BAD0-D3ADD669D01A}" type="pres">
      <dgm:prSet presAssocID="{A9064AE3-FE6C-4A18-94ED-FAB1C2EF5E3B}" presName="spaceRect" presStyleCnt="0"/>
      <dgm:spPr/>
    </dgm:pt>
    <dgm:pt modelId="{389D595C-F295-404B-B1D4-73EE7E694E76}" type="pres">
      <dgm:prSet presAssocID="{A9064AE3-FE6C-4A18-94ED-FAB1C2EF5E3B}" presName="textRect" presStyleLbl="revTx" presStyleIdx="7" presStyleCnt="8" custLinFactNeighborY="-31449">
        <dgm:presLayoutVars>
          <dgm:chMax val="1"/>
          <dgm:chPref val="1"/>
        </dgm:presLayoutVars>
      </dgm:prSet>
      <dgm:spPr/>
    </dgm:pt>
  </dgm:ptLst>
  <dgm:cxnLst>
    <dgm:cxn modelId="{B39A8508-3DD4-453F-AD68-E90537972B31}" type="presOf" srcId="{E27FC53E-AAEB-47BA-9AF8-D69E2D0C2E4B}" destId="{198656C8-992A-4BA6-BF47-54E202430777}" srcOrd="0" destOrd="0" presId="urn:microsoft.com/office/officeart/2018/5/layout/IconCircleLabelList"/>
    <dgm:cxn modelId="{A4B7A129-876B-4392-8DC3-7B917C60912B}" srcId="{0E0371AC-F873-42F2-B39B-2DE4AA650F54}" destId="{A10C1170-2122-453C-8002-C89F6213980A}" srcOrd="2" destOrd="0" parTransId="{3A090596-5D9D-4620-BA0E-5F8F6E5BA191}" sibTransId="{86089F60-4C9B-4C2B-8729-71D476E5B139}"/>
    <dgm:cxn modelId="{BF2C4268-2D8D-40E1-A0EF-B724D4B08DE3}" srcId="{0E0371AC-F873-42F2-B39B-2DE4AA650F54}" destId="{E27FC53E-AAEB-47BA-9AF8-D69E2D0C2E4B}" srcOrd="0" destOrd="0" parTransId="{81C10BAB-5990-419E-B7FA-10A593F17FA5}" sibTransId="{F0FBC2AD-47BF-4241-89B4-E8B8822AACAE}"/>
    <dgm:cxn modelId="{25CA8B6A-B14A-4979-A893-8B5CC1778391}" srcId="{0E0371AC-F873-42F2-B39B-2DE4AA650F54}" destId="{2B48BA3A-6C5B-4826-8D21-0111E495F5C9}" srcOrd="6" destOrd="0" parTransId="{A70F53DA-4BE9-4EDE-9349-102F8EA2306E}" sibTransId="{C336F943-648C-4D59-A61C-A9E68EE7B749}"/>
    <dgm:cxn modelId="{75B0554F-3409-477A-AC76-A0BF3FF51450}" type="presOf" srcId="{0E0371AC-F873-42F2-B39B-2DE4AA650F54}" destId="{3DDDC6C3-1220-44F5-BF88-EB49B50F47DA}" srcOrd="0" destOrd="0" presId="urn:microsoft.com/office/officeart/2018/5/layout/IconCircleLabelList"/>
    <dgm:cxn modelId="{1EB6657E-B3A5-45E6-9B9B-D875193C451C}" type="presOf" srcId="{A10C1170-2122-453C-8002-C89F6213980A}" destId="{AAFC91DE-72F8-4FCC-A0B2-7BDE185DF174}" srcOrd="0" destOrd="0" presId="urn:microsoft.com/office/officeart/2018/5/layout/IconCircleLabelList"/>
    <dgm:cxn modelId="{BD472B80-D9F0-432A-B65F-C2858C444101}" type="presOf" srcId="{2B48BA3A-6C5B-4826-8D21-0111E495F5C9}" destId="{5F589A86-C9BC-4AD5-92C1-34D54A639E8B}" srcOrd="0" destOrd="0" presId="urn:microsoft.com/office/officeart/2018/5/layout/IconCircleLabelList"/>
    <dgm:cxn modelId="{E7B2FB81-522A-4FBF-BEBA-AF6F4FBCF705}" srcId="{0E0371AC-F873-42F2-B39B-2DE4AA650F54}" destId="{A9064AE3-FE6C-4A18-94ED-FAB1C2EF5E3B}" srcOrd="7" destOrd="0" parTransId="{2E53A548-5175-4F30-8EA4-F44B845963D6}" sibTransId="{753ED7A7-357E-4677-B5DB-E476BAD5CF47}"/>
    <dgm:cxn modelId="{1D92839A-2A9A-44B0-BFEF-E9D5D5EC7196}" type="presOf" srcId="{61CF3E8D-5D96-4F78-AD07-D1CAF389A363}" destId="{8D35DB4A-A39F-43FA-A12E-A01CA2026931}" srcOrd="0" destOrd="0" presId="urn:microsoft.com/office/officeart/2018/5/layout/IconCircleLabelList"/>
    <dgm:cxn modelId="{F313189B-47C5-4A8B-8E33-CAF21C079924}" srcId="{0E0371AC-F873-42F2-B39B-2DE4AA650F54}" destId="{DD37D52C-EF0F-45A8-B293-80AA8C14233E}" srcOrd="5" destOrd="0" parTransId="{DD04F751-3BC9-4854-98E9-E5C98EA9E9EB}" sibTransId="{304C5E22-7E68-4CEB-BD03-D6D094F50FC1}"/>
    <dgm:cxn modelId="{EC700E9D-7213-4A14-8A9B-CC035E562BF1}" type="presOf" srcId="{A9064AE3-FE6C-4A18-94ED-FAB1C2EF5E3B}" destId="{389D595C-F295-404B-B1D4-73EE7E694E76}" srcOrd="0" destOrd="0" presId="urn:microsoft.com/office/officeart/2018/5/layout/IconCircleLabelList"/>
    <dgm:cxn modelId="{B7A6E39D-1025-4931-A558-18E7DFD49B01}" type="presOf" srcId="{DD37D52C-EF0F-45A8-B293-80AA8C14233E}" destId="{3916ACCE-12FE-4513-9DCB-4A17D2B7BD8E}" srcOrd="0" destOrd="0" presId="urn:microsoft.com/office/officeart/2018/5/layout/IconCircleLabelList"/>
    <dgm:cxn modelId="{BFE61EA5-9AB2-4EDE-814B-CE8D3FD9362C}" type="presOf" srcId="{20C5A165-8AC1-431A-9815-57D8CE9D7385}" destId="{A822770E-4D1E-44F7-98DC-A179133CC1CC}" srcOrd="0" destOrd="0" presId="urn:microsoft.com/office/officeart/2018/5/layout/IconCircleLabelList"/>
    <dgm:cxn modelId="{1817B0AE-2DF9-448C-BA04-1479E26DCD02}" srcId="{0E0371AC-F873-42F2-B39B-2DE4AA650F54}" destId="{61CF3E8D-5D96-4F78-AD07-D1CAF389A363}" srcOrd="3" destOrd="0" parTransId="{DBE2CFE0-CB10-4296-9BEC-8FB83EE7E637}" sibTransId="{B719EBE3-DF0F-4937-9B7F-A2D8131C7B73}"/>
    <dgm:cxn modelId="{92A579C6-CD04-41F3-91D7-469599FB0B50}" type="presOf" srcId="{A845EEAA-1D79-47A5-B9CC-28844271C904}" destId="{F06A5120-53DC-4290-9D64-D1A118285FD0}" srcOrd="0" destOrd="0" presId="urn:microsoft.com/office/officeart/2018/5/layout/IconCircleLabelList"/>
    <dgm:cxn modelId="{1AACDCCD-B241-41B9-AF9A-115319467653}" srcId="{0E0371AC-F873-42F2-B39B-2DE4AA650F54}" destId="{20C5A165-8AC1-431A-9815-57D8CE9D7385}" srcOrd="4" destOrd="0" parTransId="{0B04B2DF-C371-4306-979A-28016B527235}" sibTransId="{6DC09295-ACC7-4AAC-BE6E-21AE338E84EC}"/>
    <dgm:cxn modelId="{BF46F9F2-7B54-4EAF-A154-E4AA9A8BA5BE}" srcId="{0E0371AC-F873-42F2-B39B-2DE4AA650F54}" destId="{A845EEAA-1D79-47A5-B9CC-28844271C904}" srcOrd="1" destOrd="0" parTransId="{87604B78-4E10-4A87-89E6-3749DC80D760}" sibTransId="{60C0C009-53E3-4C7D-9450-97775361A669}"/>
    <dgm:cxn modelId="{CC99631D-CA19-4695-9CD8-936A1551FFFB}" type="presParOf" srcId="{3DDDC6C3-1220-44F5-BF88-EB49B50F47DA}" destId="{5C86309D-2B51-41F0-862F-D6650358E2E3}" srcOrd="0" destOrd="0" presId="urn:microsoft.com/office/officeart/2018/5/layout/IconCircleLabelList"/>
    <dgm:cxn modelId="{DF49780B-1A1F-4DDC-950F-BFE77A954114}" type="presParOf" srcId="{5C86309D-2B51-41F0-862F-D6650358E2E3}" destId="{0C71742C-641C-4EA2-B069-EFFA8FD1422E}" srcOrd="0" destOrd="0" presId="urn:microsoft.com/office/officeart/2018/5/layout/IconCircleLabelList"/>
    <dgm:cxn modelId="{BEBAFB03-393F-4258-8E8C-40037C3952DA}" type="presParOf" srcId="{5C86309D-2B51-41F0-862F-D6650358E2E3}" destId="{D0020195-DCB3-4C2F-BAA9-78FDC5FB2D14}" srcOrd="1" destOrd="0" presId="urn:microsoft.com/office/officeart/2018/5/layout/IconCircleLabelList"/>
    <dgm:cxn modelId="{D74A1B7E-C913-4E85-8034-8DCC25E49136}" type="presParOf" srcId="{5C86309D-2B51-41F0-862F-D6650358E2E3}" destId="{19A97E5C-583C-4034-9627-2B5EF5DB79FD}" srcOrd="2" destOrd="0" presId="urn:microsoft.com/office/officeart/2018/5/layout/IconCircleLabelList"/>
    <dgm:cxn modelId="{4320A355-FE9C-42F1-9C7A-FF92F92EA2BA}" type="presParOf" srcId="{5C86309D-2B51-41F0-862F-D6650358E2E3}" destId="{198656C8-992A-4BA6-BF47-54E202430777}" srcOrd="3" destOrd="0" presId="urn:microsoft.com/office/officeart/2018/5/layout/IconCircleLabelList"/>
    <dgm:cxn modelId="{7A0A015B-FF83-43C7-A67B-D241456EA448}" type="presParOf" srcId="{3DDDC6C3-1220-44F5-BF88-EB49B50F47DA}" destId="{893A21CC-1F29-439D-B895-8BC156F67B15}" srcOrd="1" destOrd="0" presId="urn:microsoft.com/office/officeart/2018/5/layout/IconCircleLabelList"/>
    <dgm:cxn modelId="{AC833822-2955-44B1-A1F4-E2178F4E5477}" type="presParOf" srcId="{3DDDC6C3-1220-44F5-BF88-EB49B50F47DA}" destId="{23A5FF1D-57A5-4848-B657-ACDBD4A3B1E8}" srcOrd="2" destOrd="0" presId="urn:microsoft.com/office/officeart/2018/5/layout/IconCircleLabelList"/>
    <dgm:cxn modelId="{159F8A36-ADC7-4202-94F6-5169A297C7F1}" type="presParOf" srcId="{23A5FF1D-57A5-4848-B657-ACDBD4A3B1E8}" destId="{0CB8D149-2319-49DB-8679-23FCBAE2DA78}" srcOrd="0" destOrd="0" presId="urn:microsoft.com/office/officeart/2018/5/layout/IconCircleLabelList"/>
    <dgm:cxn modelId="{BDFE359A-B275-4BBE-94FB-AC2B8A3225DE}" type="presParOf" srcId="{23A5FF1D-57A5-4848-B657-ACDBD4A3B1E8}" destId="{39EEB7B5-1AE6-4B9A-9634-B7834F1AA56D}" srcOrd="1" destOrd="0" presId="urn:microsoft.com/office/officeart/2018/5/layout/IconCircleLabelList"/>
    <dgm:cxn modelId="{79F25D5E-B1AA-458B-BDCE-32A5742C2E7D}" type="presParOf" srcId="{23A5FF1D-57A5-4848-B657-ACDBD4A3B1E8}" destId="{BBC2DFEC-0F89-4C46-A074-E9F97ACEC929}" srcOrd="2" destOrd="0" presId="urn:microsoft.com/office/officeart/2018/5/layout/IconCircleLabelList"/>
    <dgm:cxn modelId="{FABB26A3-FF67-4C04-9B90-CB3ACA1DEA1A}" type="presParOf" srcId="{23A5FF1D-57A5-4848-B657-ACDBD4A3B1E8}" destId="{F06A5120-53DC-4290-9D64-D1A118285FD0}" srcOrd="3" destOrd="0" presId="urn:microsoft.com/office/officeart/2018/5/layout/IconCircleLabelList"/>
    <dgm:cxn modelId="{401FD801-6668-40CF-A44B-F93934C7F0DC}" type="presParOf" srcId="{3DDDC6C3-1220-44F5-BF88-EB49B50F47DA}" destId="{588E9E3B-2E42-44FD-866B-08095361D558}" srcOrd="3" destOrd="0" presId="urn:microsoft.com/office/officeart/2018/5/layout/IconCircleLabelList"/>
    <dgm:cxn modelId="{1B0EF2AD-8DA6-4E50-87A2-78921910973A}" type="presParOf" srcId="{3DDDC6C3-1220-44F5-BF88-EB49B50F47DA}" destId="{14DCAC46-B7F2-4F70-BEE2-70E6A1F88146}" srcOrd="4" destOrd="0" presId="urn:microsoft.com/office/officeart/2018/5/layout/IconCircleLabelList"/>
    <dgm:cxn modelId="{665CD524-02C2-4DC6-B969-6B8240C89077}" type="presParOf" srcId="{14DCAC46-B7F2-4F70-BEE2-70E6A1F88146}" destId="{648E1BB7-F3D0-4764-BCFC-03BCA938BD46}" srcOrd="0" destOrd="0" presId="urn:microsoft.com/office/officeart/2018/5/layout/IconCircleLabelList"/>
    <dgm:cxn modelId="{4B6168A7-CDAB-4DAD-8032-C63FDDA2472D}" type="presParOf" srcId="{14DCAC46-B7F2-4F70-BEE2-70E6A1F88146}" destId="{98E9A0FA-54AF-4E24-9762-9765C4F80DD9}" srcOrd="1" destOrd="0" presId="urn:microsoft.com/office/officeart/2018/5/layout/IconCircleLabelList"/>
    <dgm:cxn modelId="{4E004895-C533-4A9A-8BFA-A9DBCC33C18B}" type="presParOf" srcId="{14DCAC46-B7F2-4F70-BEE2-70E6A1F88146}" destId="{EB84CDCF-3889-42EF-95BC-C67715D7EA0E}" srcOrd="2" destOrd="0" presId="urn:microsoft.com/office/officeart/2018/5/layout/IconCircleLabelList"/>
    <dgm:cxn modelId="{DA4F005C-301A-44CB-B61E-9B173F9CAC55}" type="presParOf" srcId="{14DCAC46-B7F2-4F70-BEE2-70E6A1F88146}" destId="{AAFC91DE-72F8-4FCC-A0B2-7BDE185DF174}" srcOrd="3" destOrd="0" presId="urn:microsoft.com/office/officeart/2018/5/layout/IconCircleLabelList"/>
    <dgm:cxn modelId="{269B3C0A-3A67-4D80-AB65-C369EE126827}" type="presParOf" srcId="{3DDDC6C3-1220-44F5-BF88-EB49B50F47DA}" destId="{37B8E82F-AC08-4862-9D13-05B8F458EE5B}" srcOrd="5" destOrd="0" presId="urn:microsoft.com/office/officeart/2018/5/layout/IconCircleLabelList"/>
    <dgm:cxn modelId="{13BEB518-ADE7-4A5C-8B66-97F7855208FD}" type="presParOf" srcId="{3DDDC6C3-1220-44F5-BF88-EB49B50F47DA}" destId="{F9E5184B-787F-4392-A61F-6CC4C6A1657B}" srcOrd="6" destOrd="0" presId="urn:microsoft.com/office/officeart/2018/5/layout/IconCircleLabelList"/>
    <dgm:cxn modelId="{D73254BF-9E06-4910-9586-5BB6057B622A}" type="presParOf" srcId="{F9E5184B-787F-4392-A61F-6CC4C6A1657B}" destId="{48BC3047-C435-44DA-937B-3FCD011D662A}" srcOrd="0" destOrd="0" presId="urn:microsoft.com/office/officeart/2018/5/layout/IconCircleLabelList"/>
    <dgm:cxn modelId="{CC858F20-275B-4671-84D5-51FEB9735D6E}" type="presParOf" srcId="{F9E5184B-787F-4392-A61F-6CC4C6A1657B}" destId="{A2ABA9ED-864D-4142-9030-1C722E75F922}" srcOrd="1" destOrd="0" presId="urn:microsoft.com/office/officeart/2018/5/layout/IconCircleLabelList"/>
    <dgm:cxn modelId="{78E6DEFF-9FCB-4DA7-AA37-F36688E2BDA9}" type="presParOf" srcId="{F9E5184B-787F-4392-A61F-6CC4C6A1657B}" destId="{291B11F7-1E4A-4377-B592-6E9A60B0F309}" srcOrd="2" destOrd="0" presId="urn:microsoft.com/office/officeart/2018/5/layout/IconCircleLabelList"/>
    <dgm:cxn modelId="{0D3D7E69-E21F-4E61-BE66-201F3EFD7C7B}" type="presParOf" srcId="{F9E5184B-787F-4392-A61F-6CC4C6A1657B}" destId="{8D35DB4A-A39F-43FA-A12E-A01CA2026931}" srcOrd="3" destOrd="0" presId="urn:microsoft.com/office/officeart/2018/5/layout/IconCircleLabelList"/>
    <dgm:cxn modelId="{4490D17D-F970-40CD-BB1B-497DB16DEFD8}" type="presParOf" srcId="{3DDDC6C3-1220-44F5-BF88-EB49B50F47DA}" destId="{77BCEDF5-C7FB-4381-BB5D-ACD0BA155E55}" srcOrd="7" destOrd="0" presId="urn:microsoft.com/office/officeart/2018/5/layout/IconCircleLabelList"/>
    <dgm:cxn modelId="{A230D58C-88DB-44F4-B88A-E8C7B24C0FA1}" type="presParOf" srcId="{3DDDC6C3-1220-44F5-BF88-EB49B50F47DA}" destId="{E73B8C00-FC8D-4E0C-9EA0-38DD3E850E56}" srcOrd="8" destOrd="0" presId="urn:microsoft.com/office/officeart/2018/5/layout/IconCircleLabelList"/>
    <dgm:cxn modelId="{D96C0034-46FF-43EA-A50D-FEFB52F571D0}" type="presParOf" srcId="{E73B8C00-FC8D-4E0C-9EA0-38DD3E850E56}" destId="{C0608BC6-C090-48B3-9C97-0F24676889E4}" srcOrd="0" destOrd="0" presId="urn:microsoft.com/office/officeart/2018/5/layout/IconCircleLabelList"/>
    <dgm:cxn modelId="{BA79CE67-046A-4F65-838A-BAC868834687}" type="presParOf" srcId="{E73B8C00-FC8D-4E0C-9EA0-38DD3E850E56}" destId="{74BA9823-F48C-43E4-AB38-B61401B9043E}" srcOrd="1" destOrd="0" presId="urn:microsoft.com/office/officeart/2018/5/layout/IconCircleLabelList"/>
    <dgm:cxn modelId="{B0E4EEC7-3C02-4ED3-84F7-3BABE17AD9CC}" type="presParOf" srcId="{E73B8C00-FC8D-4E0C-9EA0-38DD3E850E56}" destId="{71A9E221-8ED0-4A94-805D-0ADC7865595D}" srcOrd="2" destOrd="0" presId="urn:microsoft.com/office/officeart/2018/5/layout/IconCircleLabelList"/>
    <dgm:cxn modelId="{5B47E772-CDB2-44C9-95C5-38BF4F5D19A1}" type="presParOf" srcId="{E73B8C00-FC8D-4E0C-9EA0-38DD3E850E56}" destId="{A822770E-4D1E-44F7-98DC-A179133CC1CC}" srcOrd="3" destOrd="0" presId="urn:microsoft.com/office/officeart/2018/5/layout/IconCircleLabelList"/>
    <dgm:cxn modelId="{C183CEBA-F477-48A1-9915-42767DA6C0A1}" type="presParOf" srcId="{3DDDC6C3-1220-44F5-BF88-EB49B50F47DA}" destId="{3F249FEA-AFD4-4054-8447-55549C93A3C6}" srcOrd="9" destOrd="0" presId="urn:microsoft.com/office/officeart/2018/5/layout/IconCircleLabelList"/>
    <dgm:cxn modelId="{AD20E891-4FEB-487C-AC2F-7985607C6B94}" type="presParOf" srcId="{3DDDC6C3-1220-44F5-BF88-EB49B50F47DA}" destId="{60E2F2AB-40A4-4096-AFAD-2DC0A1339F5A}" srcOrd="10" destOrd="0" presId="urn:microsoft.com/office/officeart/2018/5/layout/IconCircleLabelList"/>
    <dgm:cxn modelId="{AA300675-CF3A-4F8A-A9A6-74ED81FD4C2B}" type="presParOf" srcId="{60E2F2AB-40A4-4096-AFAD-2DC0A1339F5A}" destId="{C63CE7CB-15E5-49A2-9D54-D9E2588988BE}" srcOrd="0" destOrd="0" presId="urn:microsoft.com/office/officeart/2018/5/layout/IconCircleLabelList"/>
    <dgm:cxn modelId="{7DDD3178-14BB-4E93-ABFF-11CC5476C834}" type="presParOf" srcId="{60E2F2AB-40A4-4096-AFAD-2DC0A1339F5A}" destId="{A650F915-718A-4761-85B4-4563148E58FA}" srcOrd="1" destOrd="0" presId="urn:microsoft.com/office/officeart/2018/5/layout/IconCircleLabelList"/>
    <dgm:cxn modelId="{DD56C6F4-7EA5-4196-A5B6-2E1E745B6796}" type="presParOf" srcId="{60E2F2AB-40A4-4096-AFAD-2DC0A1339F5A}" destId="{5B5FE949-D6B9-43B0-BE84-8E945583B479}" srcOrd="2" destOrd="0" presId="urn:microsoft.com/office/officeart/2018/5/layout/IconCircleLabelList"/>
    <dgm:cxn modelId="{8E7ED13A-39EC-4644-8049-25B6ADD1DB2C}" type="presParOf" srcId="{60E2F2AB-40A4-4096-AFAD-2DC0A1339F5A}" destId="{3916ACCE-12FE-4513-9DCB-4A17D2B7BD8E}" srcOrd="3" destOrd="0" presId="urn:microsoft.com/office/officeart/2018/5/layout/IconCircleLabelList"/>
    <dgm:cxn modelId="{523A1EEB-FA3B-4E2D-AB81-D818CA61FC87}" type="presParOf" srcId="{3DDDC6C3-1220-44F5-BF88-EB49B50F47DA}" destId="{0AF2AF45-E1AD-4E7C-B1C1-7E2D7E2AE91A}" srcOrd="11" destOrd="0" presId="urn:microsoft.com/office/officeart/2018/5/layout/IconCircleLabelList"/>
    <dgm:cxn modelId="{DAB86FC2-1AC0-4453-8E84-603EB5BAAA59}" type="presParOf" srcId="{3DDDC6C3-1220-44F5-BF88-EB49B50F47DA}" destId="{1C127A13-7C98-4033-BDCD-FBE21B2D3132}" srcOrd="12" destOrd="0" presId="urn:microsoft.com/office/officeart/2018/5/layout/IconCircleLabelList"/>
    <dgm:cxn modelId="{6A78198B-08EB-435B-B8EC-3201153A4A99}" type="presParOf" srcId="{1C127A13-7C98-4033-BDCD-FBE21B2D3132}" destId="{6994F2A5-ED0D-48A3-89A9-0EF690979341}" srcOrd="0" destOrd="0" presId="urn:microsoft.com/office/officeart/2018/5/layout/IconCircleLabelList"/>
    <dgm:cxn modelId="{252FA473-1A14-4AE1-8B07-CB14D4BCA67F}" type="presParOf" srcId="{1C127A13-7C98-4033-BDCD-FBE21B2D3132}" destId="{71239D77-6682-4869-AB42-EF21C4586B86}" srcOrd="1" destOrd="0" presId="urn:microsoft.com/office/officeart/2018/5/layout/IconCircleLabelList"/>
    <dgm:cxn modelId="{0C8CB6E9-1590-4BDB-9A56-0EBC0901271E}" type="presParOf" srcId="{1C127A13-7C98-4033-BDCD-FBE21B2D3132}" destId="{8FEF71BD-B196-4033-9720-397146534171}" srcOrd="2" destOrd="0" presId="urn:microsoft.com/office/officeart/2018/5/layout/IconCircleLabelList"/>
    <dgm:cxn modelId="{A912CB32-373E-4CAD-A21F-68EE37F75805}" type="presParOf" srcId="{1C127A13-7C98-4033-BDCD-FBE21B2D3132}" destId="{5F589A86-C9BC-4AD5-92C1-34D54A639E8B}" srcOrd="3" destOrd="0" presId="urn:microsoft.com/office/officeart/2018/5/layout/IconCircleLabelList"/>
    <dgm:cxn modelId="{92AB0ADD-BCF6-4210-A24C-12A03DDB03B4}" type="presParOf" srcId="{3DDDC6C3-1220-44F5-BF88-EB49B50F47DA}" destId="{3CD2ADCE-BA6E-48EC-8D20-A630C21C7B23}" srcOrd="13" destOrd="0" presId="urn:microsoft.com/office/officeart/2018/5/layout/IconCircleLabelList"/>
    <dgm:cxn modelId="{F0012F07-495F-42D4-B825-5C271BFC2830}" type="presParOf" srcId="{3DDDC6C3-1220-44F5-BF88-EB49B50F47DA}" destId="{8B4EAFDA-2BB1-414F-92A9-592C09968802}" srcOrd="14" destOrd="0" presId="urn:microsoft.com/office/officeart/2018/5/layout/IconCircleLabelList"/>
    <dgm:cxn modelId="{5E15C972-9776-4226-98A8-B5FCB1926312}" type="presParOf" srcId="{8B4EAFDA-2BB1-414F-92A9-592C09968802}" destId="{3B7E2E43-F45F-4431-B7C3-6B9CE08A60BD}" srcOrd="0" destOrd="0" presId="urn:microsoft.com/office/officeart/2018/5/layout/IconCircleLabelList"/>
    <dgm:cxn modelId="{562EB8CE-AB7E-436E-958D-C00EA509B295}" type="presParOf" srcId="{8B4EAFDA-2BB1-414F-92A9-592C09968802}" destId="{001D4EB1-EC6D-4D58-8653-D6F5FA642675}" srcOrd="1" destOrd="0" presId="urn:microsoft.com/office/officeart/2018/5/layout/IconCircleLabelList"/>
    <dgm:cxn modelId="{757C9AAD-30C3-4CB8-A79F-4FE4E5CAE86D}" type="presParOf" srcId="{8B4EAFDA-2BB1-414F-92A9-592C09968802}" destId="{AC9501D3-79C5-4194-BAD0-D3ADD669D01A}" srcOrd="2" destOrd="0" presId="urn:microsoft.com/office/officeart/2018/5/layout/IconCircleLabelList"/>
    <dgm:cxn modelId="{580F243A-C92F-4E0A-8462-90846406FD88}" type="presParOf" srcId="{8B4EAFDA-2BB1-414F-92A9-592C09968802}" destId="{389D595C-F295-404B-B1D4-73EE7E694E7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AA2AA5-42BF-4FB0-B5EC-FFF08B8ED491}" type="doc">
      <dgm:prSet loTypeId="urn:microsoft.com/office/officeart/2005/8/layout/vProcess5" loCatId="process" qsTypeId="urn:microsoft.com/office/officeart/2005/8/quickstyle/simple3" qsCatId="simple" csTypeId="urn:microsoft.com/office/officeart/2005/8/colors/accent1_2" csCatId="accent1" phldr="1"/>
      <dgm:spPr/>
      <dgm:t>
        <a:bodyPr/>
        <a:lstStyle/>
        <a:p>
          <a:endParaRPr lang="en-GB"/>
        </a:p>
      </dgm:t>
    </dgm:pt>
    <dgm:pt modelId="{0AC29944-122B-4735-89CD-A71AB7E5698D}">
      <dgm:prSet phldrT="[Text]" custT="1"/>
      <dgm:spPr>
        <a:solidFill>
          <a:schemeClr val="accent1">
            <a:lumMod val="40000"/>
            <a:lumOff val="60000"/>
          </a:schemeClr>
        </a:solidFill>
        <a:ln>
          <a:solidFill>
            <a:schemeClr val="accent1">
              <a:lumMod val="40000"/>
              <a:lumOff val="60000"/>
            </a:schemeClr>
          </a:solidFill>
        </a:ln>
      </dgm:spPr>
      <dgm: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lumMod val="50000"/>
                </a:srgbClr>
              </a:solidFill>
              <a:effectLst/>
              <a:uLnTx/>
              <a:uFillTx/>
              <a:latin typeface="+mn-lt"/>
              <a:ea typeface="+mn-ea"/>
              <a:cs typeface="+mn-cs"/>
            </a:rPr>
            <a:t>Monitoring officer assigned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lumMod val="50000"/>
                </a:srgbClr>
              </a:solidFill>
              <a:effectLst/>
              <a:uLnTx/>
              <a:uFillTx/>
              <a:latin typeface="+mn-lt"/>
              <a:ea typeface="+mn-ea"/>
              <a:cs typeface="+mn-cs"/>
            </a:rPr>
            <a:t>May 2025</a:t>
          </a:r>
        </a:p>
        <a:p>
          <a:endParaRPr lang="en-GB"/>
        </a:p>
      </dgm:t>
    </dgm:pt>
    <dgm:pt modelId="{06CFF265-5734-4763-9416-C03BF0A6646B}" type="parTrans" cxnId="{A8E8D909-09B1-438A-96A7-2AA700328CBE}">
      <dgm:prSet/>
      <dgm:spPr/>
      <dgm:t>
        <a:bodyPr/>
        <a:lstStyle/>
        <a:p>
          <a:endParaRPr lang="en-GB"/>
        </a:p>
      </dgm:t>
    </dgm:pt>
    <dgm:pt modelId="{7837D0D4-3C45-472B-BCB5-D4E0F2D5347C}" type="sibTrans" cxnId="{A8E8D909-09B1-438A-96A7-2AA700328CBE}">
      <dgm:prSet/>
      <dgm:spPr>
        <a:solidFill>
          <a:srgbClr val="F8CBAD"/>
        </a:solidFill>
        <a:ln>
          <a:noFill/>
        </a:ln>
      </dgm:spPr>
      <dgm:t>
        <a:bodyPr/>
        <a:lstStyle/>
        <a:p>
          <a:endParaRPr lang="en-GB"/>
        </a:p>
      </dgm:t>
    </dgm:pt>
    <dgm:pt modelId="{264BD3A2-E758-4143-9C6E-D135AFD4B148}">
      <dgm:prSet phldrT="[Text]" custT="1"/>
      <dgm:spPr>
        <a:solidFill>
          <a:schemeClr val="accent1">
            <a:lumMod val="40000"/>
            <a:lumOff val="60000"/>
          </a:schemeClr>
        </a:solidFill>
        <a:ln>
          <a:noFill/>
        </a:ln>
      </dgm:spPr>
      <dgm: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lumMod val="50000"/>
                </a:srgbClr>
              </a:solidFill>
              <a:effectLst/>
              <a:uLnTx/>
              <a:uFillTx/>
              <a:latin typeface="+mn-lt"/>
              <a:ea typeface="+mn-ea"/>
              <a:cs typeface="+mn-cs"/>
            </a:rPr>
            <a:t>Agree outputs and outcomes as part of signing your grant agreement</a:t>
          </a:r>
        </a:p>
        <a:p>
          <a:endParaRPr lang="en-GB"/>
        </a:p>
      </dgm:t>
    </dgm:pt>
    <dgm:pt modelId="{E122F71B-093D-4545-8ECF-5A00B521AC03}" type="parTrans" cxnId="{124A98DE-4811-47AB-840C-BDE83E7B79EB}">
      <dgm:prSet/>
      <dgm:spPr/>
      <dgm:t>
        <a:bodyPr/>
        <a:lstStyle/>
        <a:p>
          <a:endParaRPr lang="en-GB"/>
        </a:p>
      </dgm:t>
    </dgm:pt>
    <dgm:pt modelId="{02938106-287E-4D1E-A793-264997F30AAC}" type="sibTrans" cxnId="{124A98DE-4811-47AB-840C-BDE83E7B79EB}">
      <dgm:prSet/>
      <dgm:spPr>
        <a:solidFill>
          <a:srgbClr val="F8CBAD"/>
        </a:solidFill>
        <a:ln>
          <a:noFill/>
        </a:ln>
      </dgm:spPr>
      <dgm:t>
        <a:bodyPr/>
        <a:lstStyle/>
        <a:p>
          <a:endParaRPr lang="en-GB"/>
        </a:p>
      </dgm:t>
    </dgm:pt>
    <dgm:pt modelId="{A9BB357F-ADDD-43BF-A9A2-CD65C86E48AA}">
      <dgm:prSet phldrT="[Text]" custT="1"/>
      <dgm:spPr>
        <a:solidFill>
          <a:schemeClr val="accent1">
            <a:lumMod val="40000"/>
            <a:lumOff val="60000"/>
          </a:schemeClr>
        </a:solidFill>
        <a:ln>
          <a:noFill/>
        </a:ln>
      </dgm:spPr>
      <dgm: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lumMod val="50000"/>
                </a:srgbClr>
              </a:solidFill>
              <a:effectLst/>
              <a:uLnTx/>
              <a:uFillTx/>
              <a:latin typeface="+mn-lt"/>
              <a:ea typeface="+mn-ea"/>
              <a:cs typeface="+mn-cs"/>
            </a:rPr>
            <a:t>Project monitored through quarterly reports and monitoring meetings</a:t>
          </a:r>
        </a:p>
        <a:p>
          <a:endParaRPr lang="en-GB"/>
        </a:p>
      </dgm:t>
    </dgm:pt>
    <dgm:pt modelId="{C21C1C11-57EE-465F-BBC5-3BB7B0983889}" type="parTrans" cxnId="{BE41861B-97AF-49FD-8C16-4E0FB92ADA24}">
      <dgm:prSet/>
      <dgm:spPr/>
      <dgm:t>
        <a:bodyPr/>
        <a:lstStyle/>
        <a:p>
          <a:endParaRPr lang="en-GB"/>
        </a:p>
      </dgm:t>
    </dgm:pt>
    <dgm:pt modelId="{54A076A9-4012-4EA0-A2A4-356ECE53965B}" type="sibTrans" cxnId="{BE41861B-97AF-49FD-8C16-4E0FB92ADA24}">
      <dgm:prSet/>
      <dgm:spPr/>
      <dgm:t>
        <a:bodyPr/>
        <a:lstStyle/>
        <a:p>
          <a:endParaRPr lang="en-GB"/>
        </a:p>
      </dgm:t>
    </dgm:pt>
    <dgm:pt modelId="{D0D3F062-3FE3-422D-B63B-23F212162314}">
      <dgm:prSet phldrT="[Text]" custT="1"/>
      <dgm:spPr>
        <a:solidFill>
          <a:schemeClr val="accent1">
            <a:lumMod val="40000"/>
            <a:lumOff val="60000"/>
          </a:schemeClr>
        </a:solidFill>
        <a:ln>
          <a:noFill/>
        </a:ln>
      </dgm:spPr>
      <dgm: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lumMod val="50000"/>
                </a:srgbClr>
              </a:solidFill>
              <a:effectLst/>
              <a:uLnTx/>
              <a:uFillTx/>
              <a:latin typeface="+mn-lt"/>
              <a:ea typeface="+mn-ea"/>
              <a:cs typeface="+mn-cs"/>
            </a:rPr>
            <a:t>Meet with your monitoring officer May/June 2025</a:t>
          </a:r>
        </a:p>
        <a:p>
          <a:endParaRPr lang="en-GB"/>
        </a:p>
      </dgm:t>
    </dgm:pt>
    <dgm:pt modelId="{D61B3939-BD3B-4E82-B454-ACF5B3CBF1AF}" type="parTrans" cxnId="{5C0A5154-EB78-43C2-A208-EF724C396803}">
      <dgm:prSet/>
      <dgm:spPr/>
      <dgm:t>
        <a:bodyPr/>
        <a:lstStyle/>
        <a:p>
          <a:endParaRPr lang="en-GB"/>
        </a:p>
      </dgm:t>
    </dgm:pt>
    <dgm:pt modelId="{86383C54-AB0C-4760-8DA5-26C329F5CABD}" type="sibTrans" cxnId="{5C0A5154-EB78-43C2-A208-EF724C396803}">
      <dgm:prSet/>
      <dgm:spPr>
        <a:solidFill>
          <a:srgbClr val="F8CBAD"/>
        </a:solidFill>
        <a:ln>
          <a:noFill/>
        </a:ln>
      </dgm:spPr>
      <dgm:t>
        <a:bodyPr/>
        <a:lstStyle/>
        <a:p>
          <a:endParaRPr lang="en-GB"/>
        </a:p>
      </dgm:t>
    </dgm:pt>
    <dgm:pt modelId="{4EE948C1-3D8A-4B38-8223-EC39C8249EC4}" type="pres">
      <dgm:prSet presAssocID="{3DAA2AA5-42BF-4FB0-B5EC-FFF08B8ED491}" presName="outerComposite" presStyleCnt="0">
        <dgm:presLayoutVars>
          <dgm:chMax val="5"/>
          <dgm:dir/>
          <dgm:resizeHandles val="exact"/>
        </dgm:presLayoutVars>
      </dgm:prSet>
      <dgm:spPr/>
    </dgm:pt>
    <dgm:pt modelId="{C8ADE2BF-CE8E-452F-91C2-FA5829191192}" type="pres">
      <dgm:prSet presAssocID="{3DAA2AA5-42BF-4FB0-B5EC-FFF08B8ED491}" presName="dummyMaxCanvas" presStyleCnt="0">
        <dgm:presLayoutVars/>
      </dgm:prSet>
      <dgm:spPr/>
    </dgm:pt>
    <dgm:pt modelId="{3FF2CD0E-E503-434D-B74C-3B28D6843791}" type="pres">
      <dgm:prSet presAssocID="{3DAA2AA5-42BF-4FB0-B5EC-FFF08B8ED491}" presName="FourNodes_1" presStyleLbl="node1" presStyleIdx="0" presStyleCnt="4" custLinFactNeighborX="-5609" custLinFactNeighborY="-79239">
        <dgm:presLayoutVars>
          <dgm:bulletEnabled val="1"/>
        </dgm:presLayoutVars>
      </dgm:prSet>
      <dgm:spPr/>
    </dgm:pt>
    <dgm:pt modelId="{79A22EBA-10A5-4C81-8A57-E0D7E15987F6}" type="pres">
      <dgm:prSet presAssocID="{3DAA2AA5-42BF-4FB0-B5EC-FFF08B8ED491}" presName="FourNodes_2" presStyleLbl="node1" presStyleIdx="1" presStyleCnt="4">
        <dgm:presLayoutVars>
          <dgm:bulletEnabled val="1"/>
        </dgm:presLayoutVars>
      </dgm:prSet>
      <dgm:spPr/>
    </dgm:pt>
    <dgm:pt modelId="{1C57315E-A2E0-4748-BE0B-D54C891C2FF0}" type="pres">
      <dgm:prSet presAssocID="{3DAA2AA5-42BF-4FB0-B5EC-FFF08B8ED491}" presName="FourNodes_3" presStyleLbl="node1" presStyleIdx="2" presStyleCnt="4">
        <dgm:presLayoutVars>
          <dgm:bulletEnabled val="1"/>
        </dgm:presLayoutVars>
      </dgm:prSet>
      <dgm:spPr/>
    </dgm:pt>
    <dgm:pt modelId="{3D6C45F4-0477-40A2-BA31-03A60493D9D1}" type="pres">
      <dgm:prSet presAssocID="{3DAA2AA5-42BF-4FB0-B5EC-FFF08B8ED491}" presName="FourNodes_4" presStyleLbl="node1" presStyleIdx="3" presStyleCnt="4">
        <dgm:presLayoutVars>
          <dgm:bulletEnabled val="1"/>
        </dgm:presLayoutVars>
      </dgm:prSet>
      <dgm:spPr/>
    </dgm:pt>
    <dgm:pt modelId="{BEF95B73-9BF6-4A90-AAC3-CCB0D89A2C3E}" type="pres">
      <dgm:prSet presAssocID="{3DAA2AA5-42BF-4FB0-B5EC-FFF08B8ED491}" presName="FourConn_1-2" presStyleLbl="fgAccFollowNode1" presStyleIdx="0" presStyleCnt="3">
        <dgm:presLayoutVars>
          <dgm:bulletEnabled val="1"/>
        </dgm:presLayoutVars>
      </dgm:prSet>
      <dgm:spPr/>
    </dgm:pt>
    <dgm:pt modelId="{75F9F6C2-0AD3-4939-8BD2-483B1D4646DC}" type="pres">
      <dgm:prSet presAssocID="{3DAA2AA5-42BF-4FB0-B5EC-FFF08B8ED491}" presName="FourConn_2-3" presStyleLbl="fgAccFollowNode1" presStyleIdx="1" presStyleCnt="3">
        <dgm:presLayoutVars>
          <dgm:bulletEnabled val="1"/>
        </dgm:presLayoutVars>
      </dgm:prSet>
      <dgm:spPr/>
    </dgm:pt>
    <dgm:pt modelId="{A575A545-9F56-4681-8D51-C5C0707B75CB}" type="pres">
      <dgm:prSet presAssocID="{3DAA2AA5-42BF-4FB0-B5EC-FFF08B8ED491}" presName="FourConn_3-4" presStyleLbl="fgAccFollowNode1" presStyleIdx="2" presStyleCnt="3">
        <dgm:presLayoutVars>
          <dgm:bulletEnabled val="1"/>
        </dgm:presLayoutVars>
      </dgm:prSet>
      <dgm:spPr/>
    </dgm:pt>
    <dgm:pt modelId="{627AFB80-25ED-42C2-9211-ACB498D6B450}" type="pres">
      <dgm:prSet presAssocID="{3DAA2AA5-42BF-4FB0-B5EC-FFF08B8ED491}" presName="FourNodes_1_text" presStyleLbl="node1" presStyleIdx="3" presStyleCnt="4">
        <dgm:presLayoutVars>
          <dgm:bulletEnabled val="1"/>
        </dgm:presLayoutVars>
      </dgm:prSet>
      <dgm:spPr/>
    </dgm:pt>
    <dgm:pt modelId="{876FFF6B-F2E5-4CA3-B82F-CF1760D1A772}" type="pres">
      <dgm:prSet presAssocID="{3DAA2AA5-42BF-4FB0-B5EC-FFF08B8ED491}" presName="FourNodes_2_text" presStyleLbl="node1" presStyleIdx="3" presStyleCnt="4">
        <dgm:presLayoutVars>
          <dgm:bulletEnabled val="1"/>
        </dgm:presLayoutVars>
      </dgm:prSet>
      <dgm:spPr/>
    </dgm:pt>
    <dgm:pt modelId="{58F61399-6144-415C-B454-55FCCD8BB22E}" type="pres">
      <dgm:prSet presAssocID="{3DAA2AA5-42BF-4FB0-B5EC-FFF08B8ED491}" presName="FourNodes_3_text" presStyleLbl="node1" presStyleIdx="3" presStyleCnt="4">
        <dgm:presLayoutVars>
          <dgm:bulletEnabled val="1"/>
        </dgm:presLayoutVars>
      </dgm:prSet>
      <dgm:spPr/>
    </dgm:pt>
    <dgm:pt modelId="{C2EC2912-7FEE-425D-BBCF-BBDD3DD0C591}" type="pres">
      <dgm:prSet presAssocID="{3DAA2AA5-42BF-4FB0-B5EC-FFF08B8ED491}" presName="FourNodes_4_text" presStyleLbl="node1" presStyleIdx="3" presStyleCnt="4">
        <dgm:presLayoutVars>
          <dgm:bulletEnabled val="1"/>
        </dgm:presLayoutVars>
      </dgm:prSet>
      <dgm:spPr/>
    </dgm:pt>
  </dgm:ptLst>
  <dgm:cxnLst>
    <dgm:cxn modelId="{C0EFB306-E8D4-450A-A689-D9FBDD18A366}" type="presOf" srcId="{A9BB357F-ADDD-43BF-A9A2-CD65C86E48AA}" destId="{C2EC2912-7FEE-425D-BBCF-BBDD3DD0C591}" srcOrd="1" destOrd="0" presId="urn:microsoft.com/office/officeart/2005/8/layout/vProcess5"/>
    <dgm:cxn modelId="{D7FFC507-E366-4798-A937-3375C6BBBA0A}" type="presOf" srcId="{7837D0D4-3C45-472B-BCB5-D4E0F2D5347C}" destId="{BEF95B73-9BF6-4A90-AAC3-CCB0D89A2C3E}" srcOrd="0" destOrd="0" presId="urn:microsoft.com/office/officeart/2005/8/layout/vProcess5"/>
    <dgm:cxn modelId="{A8E8D909-09B1-438A-96A7-2AA700328CBE}" srcId="{3DAA2AA5-42BF-4FB0-B5EC-FFF08B8ED491}" destId="{0AC29944-122B-4735-89CD-A71AB7E5698D}" srcOrd="0" destOrd="0" parTransId="{06CFF265-5734-4763-9416-C03BF0A6646B}" sibTransId="{7837D0D4-3C45-472B-BCB5-D4E0F2D5347C}"/>
    <dgm:cxn modelId="{7F15D10E-B9B6-4E7F-AD78-A6809FA4C008}" type="presOf" srcId="{3DAA2AA5-42BF-4FB0-B5EC-FFF08B8ED491}" destId="{4EE948C1-3D8A-4B38-8223-EC39C8249EC4}" srcOrd="0" destOrd="0" presId="urn:microsoft.com/office/officeart/2005/8/layout/vProcess5"/>
    <dgm:cxn modelId="{BE41861B-97AF-49FD-8C16-4E0FB92ADA24}" srcId="{3DAA2AA5-42BF-4FB0-B5EC-FFF08B8ED491}" destId="{A9BB357F-ADDD-43BF-A9A2-CD65C86E48AA}" srcOrd="3" destOrd="0" parTransId="{C21C1C11-57EE-465F-BBC5-3BB7B0983889}" sibTransId="{54A076A9-4012-4EA0-A2A4-356ECE53965B}"/>
    <dgm:cxn modelId="{8D37E232-F4D4-418C-A7B0-4DC167618300}" type="presOf" srcId="{D0D3F062-3FE3-422D-B63B-23F212162314}" destId="{1C57315E-A2E0-4748-BE0B-D54C891C2FF0}" srcOrd="0" destOrd="0" presId="urn:microsoft.com/office/officeart/2005/8/layout/vProcess5"/>
    <dgm:cxn modelId="{6108FF36-C726-4CC7-80BE-D9C4A0D881C7}" type="presOf" srcId="{86383C54-AB0C-4760-8DA5-26C329F5CABD}" destId="{A575A545-9F56-4681-8D51-C5C0707B75CB}" srcOrd="0" destOrd="0" presId="urn:microsoft.com/office/officeart/2005/8/layout/vProcess5"/>
    <dgm:cxn modelId="{6F87005B-0534-4A15-A15F-17C655DAF1BE}" type="presOf" srcId="{264BD3A2-E758-4143-9C6E-D135AFD4B148}" destId="{876FFF6B-F2E5-4CA3-B82F-CF1760D1A772}" srcOrd="1" destOrd="0" presId="urn:microsoft.com/office/officeart/2005/8/layout/vProcess5"/>
    <dgm:cxn modelId="{84E73741-0315-437B-A220-2106AEBE9442}" type="presOf" srcId="{0AC29944-122B-4735-89CD-A71AB7E5698D}" destId="{627AFB80-25ED-42C2-9211-ACB498D6B450}" srcOrd="1" destOrd="0" presId="urn:microsoft.com/office/officeart/2005/8/layout/vProcess5"/>
    <dgm:cxn modelId="{82B12D6F-6E65-41D0-9B56-5F7E0CA05A3A}" type="presOf" srcId="{264BD3A2-E758-4143-9C6E-D135AFD4B148}" destId="{79A22EBA-10A5-4C81-8A57-E0D7E15987F6}" srcOrd="0" destOrd="0" presId="urn:microsoft.com/office/officeart/2005/8/layout/vProcess5"/>
    <dgm:cxn modelId="{5C0A5154-EB78-43C2-A208-EF724C396803}" srcId="{3DAA2AA5-42BF-4FB0-B5EC-FFF08B8ED491}" destId="{D0D3F062-3FE3-422D-B63B-23F212162314}" srcOrd="2" destOrd="0" parTransId="{D61B3939-BD3B-4E82-B454-ACF5B3CBF1AF}" sibTransId="{86383C54-AB0C-4760-8DA5-26C329F5CABD}"/>
    <dgm:cxn modelId="{70DAA15A-2A37-4B51-BDB8-97AA08C5B75D}" type="presOf" srcId="{0AC29944-122B-4735-89CD-A71AB7E5698D}" destId="{3FF2CD0E-E503-434D-B74C-3B28D6843791}" srcOrd="0" destOrd="0" presId="urn:microsoft.com/office/officeart/2005/8/layout/vProcess5"/>
    <dgm:cxn modelId="{B0742C8D-1AD7-410F-BCD4-51E2CF24F679}" type="presOf" srcId="{D0D3F062-3FE3-422D-B63B-23F212162314}" destId="{58F61399-6144-415C-B454-55FCCD8BB22E}" srcOrd="1" destOrd="0" presId="urn:microsoft.com/office/officeart/2005/8/layout/vProcess5"/>
    <dgm:cxn modelId="{52B1B2C7-6E1A-40F0-A352-2920E40C79C2}" type="presOf" srcId="{A9BB357F-ADDD-43BF-A9A2-CD65C86E48AA}" destId="{3D6C45F4-0477-40A2-BA31-03A60493D9D1}" srcOrd="0" destOrd="0" presId="urn:microsoft.com/office/officeart/2005/8/layout/vProcess5"/>
    <dgm:cxn modelId="{124A98DE-4811-47AB-840C-BDE83E7B79EB}" srcId="{3DAA2AA5-42BF-4FB0-B5EC-FFF08B8ED491}" destId="{264BD3A2-E758-4143-9C6E-D135AFD4B148}" srcOrd="1" destOrd="0" parTransId="{E122F71B-093D-4545-8ECF-5A00B521AC03}" sibTransId="{02938106-287E-4D1E-A793-264997F30AAC}"/>
    <dgm:cxn modelId="{7ECCE0F0-BCC2-40C9-9A91-0AC79C7C1F2D}" type="presOf" srcId="{02938106-287E-4D1E-A793-264997F30AAC}" destId="{75F9F6C2-0AD3-4939-8BD2-483B1D4646DC}" srcOrd="0" destOrd="0" presId="urn:microsoft.com/office/officeart/2005/8/layout/vProcess5"/>
    <dgm:cxn modelId="{3E2D3132-D53A-40CF-8923-72E1DDFC0BD8}" type="presParOf" srcId="{4EE948C1-3D8A-4B38-8223-EC39C8249EC4}" destId="{C8ADE2BF-CE8E-452F-91C2-FA5829191192}" srcOrd="0" destOrd="0" presId="urn:microsoft.com/office/officeart/2005/8/layout/vProcess5"/>
    <dgm:cxn modelId="{97080D91-5E53-4E88-AEC1-94B3C2107358}" type="presParOf" srcId="{4EE948C1-3D8A-4B38-8223-EC39C8249EC4}" destId="{3FF2CD0E-E503-434D-B74C-3B28D6843791}" srcOrd="1" destOrd="0" presId="urn:microsoft.com/office/officeart/2005/8/layout/vProcess5"/>
    <dgm:cxn modelId="{9C0E6EBA-F229-4DB7-AE2B-76497D467592}" type="presParOf" srcId="{4EE948C1-3D8A-4B38-8223-EC39C8249EC4}" destId="{79A22EBA-10A5-4C81-8A57-E0D7E15987F6}" srcOrd="2" destOrd="0" presId="urn:microsoft.com/office/officeart/2005/8/layout/vProcess5"/>
    <dgm:cxn modelId="{D8E80B81-9195-4C7E-B993-9B561640966B}" type="presParOf" srcId="{4EE948C1-3D8A-4B38-8223-EC39C8249EC4}" destId="{1C57315E-A2E0-4748-BE0B-D54C891C2FF0}" srcOrd="3" destOrd="0" presId="urn:microsoft.com/office/officeart/2005/8/layout/vProcess5"/>
    <dgm:cxn modelId="{FE89C61F-D3B1-4919-B544-7890EC202A8B}" type="presParOf" srcId="{4EE948C1-3D8A-4B38-8223-EC39C8249EC4}" destId="{3D6C45F4-0477-40A2-BA31-03A60493D9D1}" srcOrd="4" destOrd="0" presId="urn:microsoft.com/office/officeart/2005/8/layout/vProcess5"/>
    <dgm:cxn modelId="{20F90F62-2FB6-4C67-9321-A1B37FC540B5}" type="presParOf" srcId="{4EE948C1-3D8A-4B38-8223-EC39C8249EC4}" destId="{BEF95B73-9BF6-4A90-AAC3-CCB0D89A2C3E}" srcOrd="5" destOrd="0" presId="urn:microsoft.com/office/officeart/2005/8/layout/vProcess5"/>
    <dgm:cxn modelId="{AF4881C0-629A-4143-8CF0-2B55B9A04500}" type="presParOf" srcId="{4EE948C1-3D8A-4B38-8223-EC39C8249EC4}" destId="{75F9F6C2-0AD3-4939-8BD2-483B1D4646DC}" srcOrd="6" destOrd="0" presId="urn:microsoft.com/office/officeart/2005/8/layout/vProcess5"/>
    <dgm:cxn modelId="{185A9FAA-3549-4703-A717-D550C3520555}" type="presParOf" srcId="{4EE948C1-3D8A-4B38-8223-EC39C8249EC4}" destId="{A575A545-9F56-4681-8D51-C5C0707B75CB}" srcOrd="7" destOrd="0" presId="urn:microsoft.com/office/officeart/2005/8/layout/vProcess5"/>
    <dgm:cxn modelId="{799CF72E-081D-46E2-9CC8-DFAB7149AC97}" type="presParOf" srcId="{4EE948C1-3D8A-4B38-8223-EC39C8249EC4}" destId="{627AFB80-25ED-42C2-9211-ACB498D6B450}" srcOrd="8" destOrd="0" presId="urn:microsoft.com/office/officeart/2005/8/layout/vProcess5"/>
    <dgm:cxn modelId="{37762567-15E9-4272-B788-C8A1A42BC621}" type="presParOf" srcId="{4EE948C1-3D8A-4B38-8223-EC39C8249EC4}" destId="{876FFF6B-F2E5-4CA3-B82F-CF1760D1A772}" srcOrd="9" destOrd="0" presId="urn:microsoft.com/office/officeart/2005/8/layout/vProcess5"/>
    <dgm:cxn modelId="{5606BA6B-D07A-4393-B5FB-0995A819BFDD}" type="presParOf" srcId="{4EE948C1-3D8A-4B38-8223-EC39C8249EC4}" destId="{58F61399-6144-415C-B454-55FCCD8BB22E}" srcOrd="10" destOrd="0" presId="urn:microsoft.com/office/officeart/2005/8/layout/vProcess5"/>
    <dgm:cxn modelId="{B5A99CF7-D1D6-4738-BA29-7D985252948A}" type="presParOf" srcId="{4EE948C1-3D8A-4B38-8223-EC39C8249EC4}" destId="{C2EC2912-7FEE-425D-BBCF-BBDD3DD0C591}"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C67673-19EF-4477-ACC6-76BB2E4826E1}"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243E3891-26BC-4EFA-8908-8E310B2BC62A}">
      <dgm:prSet custT="1"/>
      <dgm:spPr/>
      <dgm:t>
        <a:bodyPr/>
        <a:lstStyle/>
        <a:p>
          <a:pPr>
            <a:lnSpc>
              <a:spcPct val="100000"/>
            </a:lnSpc>
          </a:pPr>
          <a:r>
            <a:rPr lang="en-US" sz="2800" b="1"/>
            <a:t>We will share:</a:t>
          </a:r>
          <a:endParaRPr lang="en-US" sz="2800"/>
        </a:p>
      </dgm:t>
    </dgm:pt>
    <dgm:pt modelId="{5DFF66CB-C746-4F75-865B-4AFBC053EEA0}" type="parTrans" cxnId="{4353EA64-2181-4B44-A2C7-F8B39F079828}">
      <dgm:prSet/>
      <dgm:spPr/>
      <dgm:t>
        <a:bodyPr/>
        <a:lstStyle/>
        <a:p>
          <a:endParaRPr lang="en-US"/>
        </a:p>
      </dgm:t>
    </dgm:pt>
    <dgm:pt modelId="{43E65968-2462-46EA-B3EE-023BADFBF800}" type="sibTrans" cxnId="{4353EA64-2181-4B44-A2C7-F8B39F079828}">
      <dgm:prSet/>
      <dgm:spPr/>
      <dgm:t>
        <a:bodyPr/>
        <a:lstStyle/>
        <a:p>
          <a:endParaRPr lang="en-US"/>
        </a:p>
      </dgm:t>
    </dgm:pt>
    <dgm:pt modelId="{90820DF0-9ED7-4659-93CD-4FDD4B8237E9}">
      <dgm:prSet custT="1"/>
      <dgm:spPr/>
      <dgm:t>
        <a:bodyPr/>
        <a:lstStyle/>
        <a:p>
          <a:pPr>
            <a:lnSpc>
              <a:spcPct val="100000"/>
            </a:lnSpc>
          </a:pPr>
          <a:r>
            <a:rPr lang="en-US" sz="1600"/>
            <a:t>Slides from this meeting</a:t>
          </a:r>
        </a:p>
      </dgm:t>
    </dgm:pt>
    <dgm:pt modelId="{34269EF7-68AB-4460-8060-506B9ED5F2A1}" type="parTrans" cxnId="{BEA9D881-55EA-4F09-B828-210BCBBFE743}">
      <dgm:prSet/>
      <dgm:spPr/>
      <dgm:t>
        <a:bodyPr/>
        <a:lstStyle/>
        <a:p>
          <a:endParaRPr lang="en-US"/>
        </a:p>
      </dgm:t>
    </dgm:pt>
    <dgm:pt modelId="{FB86C1BE-CBDD-4361-96C9-72B81788631C}" type="sibTrans" cxnId="{BEA9D881-55EA-4F09-B828-210BCBBFE743}">
      <dgm:prSet/>
      <dgm:spPr/>
      <dgm:t>
        <a:bodyPr/>
        <a:lstStyle/>
        <a:p>
          <a:endParaRPr lang="en-US"/>
        </a:p>
      </dgm:t>
    </dgm:pt>
    <dgm:pt modelId="{B72DE649-6F8A-4D88-BF64-E78DEBEB07CF}">
      <dgm:prSet custT="1"/>
      <dgm:spPr/>
      <dgm:t>
        <a:bodyPr/>
        <a:lstStyle/>
        <a:p>
          <a:pPr>
            <a:lnSpc>
              <a:spcPct val="100000"/>
            </a:lnSpc>
          </a:pPr>
          <a:r>
            <a:rPr lang="en-US" sz="1600"/>
            <a:t>A recording of the monitoring form demonstration</a:t>
          </a:r>
        </a:p>
      </dgm:t>
    </dgm:pt>
    <dgm:pt modelId="{89879D74-5A13-456C-BADE-925C7049E68F}" type="parTrans" cxnId="{AE7D78D5-2371-4883-975E-7ECC550ED5EB}">
      <dgm:prSet/>
      <dgm:spPr/>
      <dgm:t>
        <a:bodyPr/>
        <a:lstStyle/>
        <a:p>
          <a:endParaRPr lang="en-US"/>
        </a:p>
      </dgm:t>
    </dgm:pt>
    <dgm:pt modelId="{0149A15E-4DAA-4125-A983-F173BFC238A2}" type="sibTrans" cxnId="{AE7D78D5-2371-4883-975E-7ECC550ED5EB}">
      <dgm:prSet/>
      <dgm:spPr/>
      <dgm:t>
        <a:bodyPr/>
        <a:lstStyle/>
        <a:p>
          <a:endParaRPr lang="en-US"/>
        </a:p>
      </dgm:t>
    </dgm:pt>
    <dgm:pt modelId="{2C2F3821-095D-4297-8AA0-1EAEE186630B}">
      <dgm:prSet custT="1"/>
      <dgm:spPr/>
      <dgm:t>
        <a:bodyPr/>
        <a:lstStyle/>
        <a:p>
          <a:pPr>
            <a:lnSpc>
              <a:spcPct val="100000"/>
            </a:lnSpc>
          </a:pPr>
          <a:r>
            <a:rPr lang="en-US" sz="1800" b="1"/>
            <a:t>You can also contact: </a:t>
          </a:r>
          <a:endParaRPr lang="en-US" sz="1800"/>
        </a:p>
      </dgm:t>
    </dgm:pt>
    <dgm:pt modelId="{FF2ED2C2-137C-41C5-A304-7767BE76A049}" type="parTrans" cxnId="{CE6FAD37-1315-4021-A76E-53E7BC5A3503}">
      <dgm:prSet/>
      <dgm:spPr/>
      <dgm:t>
        <a:bodyPr/>
        <a:lstStyle/>
        <a:p>
          <a:endParaRPr lang="en-US"/>
        </a:p>
      </dgm:t>
    </dgm:pt>
    <dgm:pt modelId="{127F1D0E-6B7C-4533-8C61-278168E3D08E}" type="sibTrans" cxnId="{CE6FAD37-1315-4021-A76E-53E7BC5A3503}">
      <dgm:prSet/>
      <dgm:spPr/>
      <dgm:t>
        <a:bodyPr/>
        <a:lstStyle/>
        <a:p>
          <a:endParaRPr lang="en-US"/>
        </a:p>
      </dgm:t>
    </dgm:pt>
    <dgm:pt modelId="{057A6E9E-F0C0-43F8-A307-0C19F7008455}">
      <dgm:prSet custT="1"/>
      <dgm:spPr/>
      <dgm:t>
        <a:bodyPr/>
        <a:lstStyle/>
        <a:p>
          <a:pPr>
            <a:lnSpc>
              <a:spcPct val="100000"/>
            </a:lnSpc>
          </a:pPr>
          <a:r>
            <a:rPr lang="en-US" sz="1800"/>
            <a:t>Your Monitoring Officer</a:t>
          </a:r>
        </a:p>
      </dgm:t>
    </dgm:pt>
    <dgm:pt modelId="{0141BA5E-A729-4358-86F5-8621846747DF}" type="parTrans" cxnId="{0CDD7F0B-A8AB-4434-A24E-E905C45451E1}">
      <dgm:prSet/>
      <dgm:spPr/>
      <dgm:t>
        <a:bodyPr/>
        <a:lstStyle/>
        <a:p>
          <a:endParaRPr lang="en-US"/>
        </a:p>
      </dgm:t>
    </dgm:pt>
    <dgm:pt modelId="{5799EB25-6E84-4CE0-9AF3-44FBC443123E}" type="sibTrans" cxnId="{0CDD7F0B-A8AB-4434-A24E-E905C45451E1}">
      <dgm:prSet/>
      <dgm:spPr/>
      <dgm:t>
        <a:bodyPr/>
        <a:lstStyle/>
        <a:p>
          <a:endParaRPr lang="en-US"/>
        </a:p>
      </dgm:t>
    </dgm:pt>
    <dgm:pt modelId="{0FE135B4-91A8-46D7-B25A-7CFFCDFBEC91}">
      <dgm:prSet custT="1"/>
      <dgm:spPr/>
      <dgm:t>
        <a:bodyPr/>
        <a:lstStyle/>
        <a:p>
          <a:pPr>
            <a:lnSpc>
              <a:spcPct val="100000"/>
            </a:lnSpc>
          </a:pPr>
          <a:r>
            <a:rPr lang="en-US" sz="1400"/>
            <a:t>If your request is urgent and you are unable to reach your Monitoring Officer, please email </a:t>
          </a:r>
          <a:r>
            <a:rPr lang="en-GB" sz="1400"/>
            <a:t>– </a:t>
          </a:r>
          <a:r>
            <a:rPr lang="en-GB" sz="1400">
              <a:hlinkClick xmlns:r="http://schemas.openxmlformats.org/officeDocument/2006/relationships" r:id="rId1"/>
            </a:rPr>
            <a:t>ncilfund@lewisham.gov.uk</a:t>
          </a:r>
          <a:r>
            <a:rPr lang="en-GB" sz="1400"/>
            <a:t> (including support with IT issues)</a:t>
          </a:r>
          <a:endParaRPr lang="en-US" sz="1400"/>
        </a:p>
      </dgm:t>
    </dgm:pt>
    <dgm:pt modelId="{9108B40A-5BFB-49D4-A0B4-8CED3DB32CDA}" type="parTrans" cxnId="{0018150B-28BE-418C-90F8-0694BE0DA059}">
      <dgm:prSet/>
      <dgm:spPr/>
      <dgm:t>
        <a:bodyPr/>
        <a:lstStyle/>
        <a:p>
          <a:endParaRPr lang="en-US"/>
        </a:p>
      </dgm:t>
    </dgm:pt>
    <dgm:pt modelId="{6845B8DA-3ACF-413D-905B-70E11ACB3506}" type="sibTrans" cxnId="{0018150B-28BE-418C-90F8-0694BE0DA059}">
      <dgm:prSet/>
      <dgm:spPr/>
      <dgm:t>
        <a:bodyPr/>
        <a:lstStyle/>
        <a:p>
          <a:endParaRPr lang="en-US"/>
        </a:p>
      </dgm:t>
    </dgm:pt>
    <dgm:pt modelId="{35DDCC66-C0B2-45A2-924A-934685E966F4}">
      <dgm:prSet custT="1"/>
      <dgm:spPr/>
      <dgm:t>
        <a:bodyPr/>
        <a:lstStyle/>
        <a:p>
          <a:pPr>
            <a:lnSpc>
              <a:spcPct val="100000"/>
            </a:lnSpc>
          </a:pPr>
          <a:r>
            <a:rPr lang="en-US" sz="1400"/>
            <a:t>Community Funding Development Managers (as above)</a:t>
          </a:r>
        </a:p>
      </dgm:t>
    </dgm:pt>
    <dgm:pt modelId="{2D724818-C73D-435B-9F24-0B6094AF15BE}" type="parTrans" cxnId="{F65B9EDB-CC9E-40B1-AE2A-19D664459232}">
      <dgm:prSet/>
      <dgm:spPr/>
      <dgm:t>
        <a:bodyPr/>
        <a:lstStyle/>
        <a:p>
          <a:endParaRPr lang="en-US"/>
        </a:p>
      </dgm:t>
    </dgm:pt>
    <dgm:pt modelId="{AD322946-3D7B-4B72-9A9C-5B074DD0EFE4}" type="sibTrans" cxnId="{F65B9EDB-CC9E-40B1-AE2A-19D664459232}">
      <dgm:prSet/>
      <dgm:spPr/>
      <dgm:t>
        <a:bodyPr/>
        <a:lstStyle/>
        <a:p>
          <a:endParaRPr lang="en-US"/>
        </a:p>
      </dgm:t>
    </dgm:pt>
    <dgm:pt modelId="{48D30335-4006-419D-A5F1-96E9F4CE768C}">
      <dgm:prSet phldr="0"/>
      <dgm:spPr/>
      <dgm:t>
        <a:bodyPr/>
        <a:lstStyle/>
        <a:p>
          <a:pPr rtl="0">
            <a:lnSpc>
              <a:spcPct val="100000"/>
            </a:lnSpc>
          </a:pPr>
          <a:r>
            <a:rPr lang="en-US" b="0">
              <a:latin typeface="Arial" panose="020B0604020202020204"/>
            </a:rPr>
            <a:t>A photo consent form template and other templates</a:t>
          </a:r>
        </a:p>
      </dgm:t>
    </dgm:pt>
    <dgm:pt modelId="{E5B8B49D-5BC9-47C8-8A12-BFC96D00A883}" type="parTrans" cxnId="{42BCBF85-AFEA-417C-B789-E82CBF0EFE55}">
      <dgm:prSet/>
      <dgm:spPr/>
    </dgm:pt>
    <dgm:pt modelId="{589ECEFB-0C8B-423D-852B-9B9185A8EC40}" type="sibTrans" cxnId="{42BCBF85-AFEA-417C-B789-E82CBF0EFE55}">
      <dgm:prSet/>
      <dgm:spPr/>
    </dgm:pt>
    <dgm:pt modelId="{EB51755A-EAF7-4E7B-80D6-A7DFCD35FC2F}" type="pres">
      <dgm:prSet presAssocID="{F4C67673-19EF-4477-ACC6-76BB2E4826E1}" presName="root" presStyleCnt="0">
        <dgm:presLayoutVars>
          <dgm:dir/>
          <dgm:resizeHandles val="exact"/>
        </dgm:presLayoutVars>
      </dgm:prSet>
      <dgm:spPr/>
    </dgm:pt>
    <dgm:pt modelId="{BAE21AB7-3DCD-4764-A19D-23EB1E613E53}" type="pres">
      <dgm:prSet presAssocID="{243E3891-26BC-4EFA-8908-8E310B2BC62A}" presName="compNode" presStyleCnt="0"/>
      <dgm:spPr/>
    </dgm:pt>
    <dgm:pt modelId="{DF4B8078-2851-48DB-B5AB-5F8F8932C4A6}" type="pres">
      <dgm:prSet presAssocID="{243E3891-26BC-4EFA-8908-8E310B2BC62A}" presName="iconRect" presStyleLbl="node1" presStyleIdx="0" presStyleCnt="8"/>
      <dgm:spPr>
        <a:noFill/>
        <a:ln>
          <a:noFill/>
        </a:ln>
      </dgm:spPr>
    </dgm:pt>
    <dgm:pt modelId="{3E00E991-4D9C-41A4-B68F-CAFF99DCA7C7}" type="pres">
      <dgm:prSet presAssocID="{243E3891-26BC-4EFA-8908-8E310B2BC62A}" presName="spaceRect" presStyleCnt="0"/>
      <dgm:spPr/>
    </dgm:pt>
    <dgm:pt modelId="{BDDAB70C-C29B-4C2A-96ED-8BF13569C4C3}" type="pres">
      <dgm:prSet presAssocID="{243E3891-26BC-4EFA-8908-8E310B2BC62A}" presName="textRect" presStyleLbl="revTx" presStyleIdx="0" presStyleCnt="8">
        <dgm:presLayoutVars>
          <dgm:chMax val="1"/>
          <dgm:chPref val="1"/>
        </dgm:presLayoutVars>
      </dgm:prSet>
      <dgm:spPr/>
    </dgm:pt>
    <dgm:pt modelId="{67C975B2-DD59-475A-9988-8C833113D308}" type="pres">
      <dgm:prSet presAssocID="{43E65968-2462-46EA-B3EE-023BADFBF800}" presName="sibTrans" presStyleCnt="0"/>
      <dgm:spPr/>
    </dgm:pt>
    <dgm:pt modelId="{046433B8-CB80-4642-A520-D748DFDF36DC}" type="pres">
      <dgm:prSet presAssocID="{90820DF0-9ED7-4659-93CD-4FDD4B8237E9}" presName="compNode" presStyleCnt="0"/>
      <dgm:spPr/>
    </dgm:pt>
    <dgm:pt modelId="{E1FC8D9C-294F-4DC4-8EF6-759D54222A82}" type="pres">
      <dgm:prSet presAssocID="{90820DF0-9ED7-4659-93CD-4FDD4B8237E9}" presName="iconRect" presStyleLbl="node1" presStyleIdx="1" presStyleCnt="8"/>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eeting"/>
        </a:ext>
      </dgm:extLst>
    </dgm:pt>
    <dgm:pt modelId="{258A09D4-B353-46F3-88E1-4699A816EE29}" type="pres">
      <dgm:prSet presAssocID="{90820DF0-9ED7-4659-93CD-4FDD4B8237E9}" presName="spaceRect" presStyleCnt="0"/>
      <dgm:spPr/>
    </dgm:pt>
    <dgm:pt modelId="{4B5EAA1B-C2C8-4A32-B8EE-BA63495D788E}" type="pres">
      <dgm:prSet presAssocID="{90820DF0-9ED7-4659-93CD-4FDD4B8237E9}" presName="textRect" presStyleLbl="revTx" presStyleIdx="1" presStyleCnt="8">
        <dgm:presLayoutVars>
          <dgm:chMax val="1"/>
          <dgm:chPref val="1"/>
        </dgm:presLayoutVars>
      </dgm:prSet>
      <dgm:spPr/>
    </dgm:pt>
    <dgm:pt modelId="{B3FD886B-B87A-40CE-B634-4E28279B488F}" type="pres">
      <dgm:prSet presAssocID="{FB86C1BE-CBDD-4361-96C9-72B81788631C}" presName="sibTrans" presStyleCnt="0"/>
      <dgm:spPr/>
    </dgm:pt>
    <dgm:pt modelId="{95249771-3BD1-4133-AD04-F8AB33EB5B74}" type="pres">
      <dgm:prSet presAssocID="{B72DE649-6F8A-4D88-BF64-E78DEBEB07CF}" presName="compNode" presStyleCnt="0"/>
      <dgm:spPr/>
    </dgm:pt>
    <dgm:pt modelId="{6CA9C2AD-3B41-436D-B2B6-15AA35644459}" type="pres">
      <dgm:prSet presAssocID="{B72DE649-6F8A-4D88-BF64-E78DEBEB07CF}" presName="iconRect" presStyleLbl="node1" presStyleIdx="2" presStyleCnt="8"/>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Check List"/>
        </a:ext>
      </dgm:extLst>
    </dgm:pt>
    <dgm:pt modelId="{705DBB7E-E5F2-4685-ADA9-FD5D7215BAE0}" type="pres">
      <dgm:prSet presAssocID="{B72DE649-6F8A-4D88-BF64-E78DEBEB07CF}" presName="spaceRect" presStyleCnt="0"/>
      <dgm:spPr/>
    </dgm:pt>
    <dgm:pt modelId="{AE4773D4-BFF8-46EA-B979-39CA6B9255D4}" type="pres">
      <dgm:prSet presAssocID="{B72DE649-6F8A-4D88-BF64-E78DEBEB07CF}" presName="textRect" presStyleLbl="revTx" presStyleIdx="2" presStyleCnt="8">
        <dgm:presLayoutVars>
          <dgm:chMax val="1"/>
          <dgm:chPref val="1"/>
        </dgm:presLayoutVars>
      </dgm:prSet>
      <dgm:spPr/>
    </dgm:pt>
    <dgm:pt modelId="{ACF34B83-0736-4F3F-83C9-C6366DFC1230}" type="pres">
      <dgm:prSet presAssocID="{0149A15E-4DAA-4125-A983-F173BFC238A2}" presName="sibTrans" presStyleCnt="0"/>
      <dgm:spPr/>
    </dgm:pt>
    <dgm:pt modelId="{FE2049E2-37EF-44E2-A48C-C588A901F25F}" type="pres">
      <dgm:prSet presAssocID="{48D30335-4006-419D-A5F1-96E9F4CE768C}" presName="compNode" presStyleCnt="0"/>
      <dgm:spPr/>
    </dgm:pt>
    <dgm:pt modelId="{3E487EA4-CA75-4BEA-8B0E-2B8B0BC47AAE}" type="pres">
      <dgm:prSet presAssocID="{48D30335-4006-419D-A5F1-96E9F4CE768C}" presName="iconRect" presStyleLbl="node1" presStyleIdx="3" presStyleCnt="8"/>
      <dgm:spPr/>
    </dgm:pt>
    <dgm:pt modelId="{081F8E53-259F-447D-8B0B-ABD5FA35794E}" type="pres">
      <dgm:prSet presAssocID="{48D30335-4006-419D-A5F1-96E9F4CE768C}" presName="spaceRect" presStyleCnt="0"/>
      <dgm:spPr/>
    </dgm:pt>
    <dgm:pt modelId="{5779F38E-876D-4E45-B3CC-F57E8842F99C}" type="pres">
      <dgm:prSet presAssocID="{48D30335-4006-419D-A5F1-96E9F4CE768C}" presName="textRect" presStyleLbl="revTx" presStyleIdx="3" presStyleCnt="8">
        <dgm:presLayoutVars>
          <dgm:chMax val="1"/>
          <dgm:chPref val="1"/>
        </dgm:presLayoutVars>
      </dgm:prSet>
      <dgm:spPr/>
    </dgm:pt>
    <dgm:pt modelId="{66F561E4-A8D8-45E0-AE84-CBCD35D27BF2}" type="pres">
      <dgm:prSet presAssocID="{589ECEFB-0C8B-423D-852B-9B9185A8EC40}" presName="sibTrans" presStyleCnt="0"/>
      <dgm:spPr/>
    </dgm:pt>
    <dgm:pt modelId="{4484EDB9-1560-4E4B-BF5A-B42CD443C156}" type="pres">
      <dgm:prSet presAssocID="{2C2F3821-095D-4297-8AA0-1EAEE186630B}" presName="compNode" presStyleCnt="0"/>
      <dgm:spPr/>
    </dgm:pt>
    <dgm:pt modelId="{F12AFA86-8DEE-49E4-9284-A002E3DA80BA}" type="pres">
      <dgm:prSet presAssocID="{2C2F3821-095D-4297-8AA0-1EAEE186630B}" presName="iconRect" presStyleLbl="node1" presStyleIdx="4" presStyleCnt="8"/>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Receiver"/>
        </a:ext>
      </dgm:extLst>
    </dgm:pt>
    <dgm:pt modelId="{04EADADE-CD40-4D9E-BA9A-CE52C12C89FD}" type="pres">
      <dgm:prSet presAssocID="{2C2F3821-095D-4297-8AA0-1EAEE186630B}" presName="spaceRect" presStyleCnt="0"/>
      <dgm:spPr/>
    </dgm:pt>
    <dgm:pt modelId="{5FC008AF-C2B5-4356-BACC-3BEE072AD415}" type="pres">
      <dgm:prSet presAssocID="{2C2F3821-095D-4297-8AA0-1EAEE186630B}" presName="textRect" presStyleLbl="revTx" presStyleIdx="4" presStyleCnt="8">
        <dgm:presLayoutVars>
          <dgm:chMax val="1"/>
          <dgm:chPref val="1"/>
        </dgm:presLayoutVars>
      </dgm:prSet>
      <dgm:spPr/>
    </dgm:pt>
    <dgm:pt modelId="{2D948B4A-A26F-473D-AA89-1AA9796BFF97}" type="pres">
      <dgm:prSet presAssocID="{127F1D0E-6B7C-4533-8C61-278168E3D08E}" presName="sibTrans" presStyleCnt="0"/>
      <dgm:spPr/>
    </dgm:pt>
    <dgm:pt modelId="{67645C3E-7DF6-4982-9D7E-F59F62838551}" type="pres">
      <dgm:prSet presAssocID="{057A6E9E-F0C0-43F8-A307-0C19F7008455}" presName="compNode" presStyleCnt="0"/>
      <dgm:spPr/>
    </dgm:pt>
    <dgm:pt modelId="{83B298A1-1F9C-4270-AA48-A0DEF7691D79}" type="pres">
      <dgm:prSet presAssocID="{057A6E9E-F0C0-43F8-A307-0C19F7008455}" presName="iconRect" presStyleLbl="node1" presStyleIdx="5" presStyleCnt="8"/>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Magnifying glass"/>
        </a:ext>
      </dgm:extLst>
    </dgm:pt>
    <dgm:pt modelId="{4AE87B1C-CDAD-49FB-ABCD-710C8C52B093}" type="pres">
      <dgm:prSet presAssocID="{057A6E9E-F0C0-43F8-A307-0C19F7008455}" presName="spaceRect" presStyleCnt="0"/>
      <dgm:spPr/>
    </dgm:pt>
    <dgm:pt modelId="{A42EA991-5509-4AFA-8BBF-89AEBD6FB3F5}" type="pres">
      <dgm:prSet presAssocID="{057A6E9E-F0C0-43F8-A307-0C19F7008455}" presName="textRect" presStyleLbl="revTx" presStyleIdx="5" presStyleCnt="8">
        <dgm:presLayoutVars>
          <dgm:chMax val="1"/>
          <dgm:chPref val="1"/>
        </dgm:presLayoutVars>
      </dgm:prSet>
      <dgm:spPr/>
    </dgm:pt>
    <dgm:pt modelId="{5FC84F40-9E05-4AF7-A659-9AF3B0D4CFAF}" type="pres">
      <dgm:prSet presAssocID="{5799EB25-6E84-4CE0-9AF3-44FBC443123E}" presName="sibTrans" presStyleCnt="0"/>
      <dgm:spPr/>
    </dgm:pt>
    <dgm:pt modelId="{5FC033CF-A4E2-4016-9B90-46AACDE426B9}" type="pres">
      <dgm:prSet presAssocID="{0FE135B4-91A8-46D7-B25A-7CFFCDFBEC91}" presName="compNode" presStyleCnt="0"/>
      <dgm:spPr/>
    </dgm:pt>
    <dgm:pt modelId="{6C84778B-B722-4822-B5D7-A6A29CA6FF78}" type="pres">
      <dgm:prSet presAssocID="{0FE135B4-91A8-46D7-B25A-7CFFCDFBEC91}" presName="iconRect" presStyleLbl="node1" presStyleIdx="6" presStyleCnt="8"/>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Email"/>
        </a:ext>
      </dgm:extLst>
    </dgm:pt>
    <dgm:pt modelId="{7094F5B5-7B7A-4DCD-8CA6-BEF6D078B80B}" type="pres">
      <dgm:prSet presAssocID="{0FE135B4-91A8-46D7-B25A-7CFFCDFBEC91}" presName="spaceRect" presStyleCnt="0"/>
      <dgm:spPr/>
    </dgm:pt>
    <dgm:pt modelId="{B1315086-3375-4237-B75E-F7509C8A81E4}" type="pres">
      <dgm:prSet presAssocID="{0FE135B4-91A8-46D7-B25A-7CFFCDFBEC91}" presName="textRect" presStyleLbl="revTx" presStyleIdx="6" presStyleCnt="8" custScaleX="185066">
        <dgm:presLayoutVars>
          <dgm:chMax val="1"/>
          <dgm:chPref val="1"/>
        </dgm:presLayoutVars>
      </dgm:prSet>
      <dgm:spPr/>
    </dgm:pt>
    <dgm:pt modelId="{374A6C3D-6A91-4442-9EDF-78F1B2BBF1A8}" type="pres">
      <dgm:prSet presAssocID="{6845B8DA-3ACF-413D-905B-70E11ACB3506}" presName="sibTrans" presStyleCnt="0"/>
      <dgm:spPr/>
    </dgm:pt>
    <dgm:pt modelId="{732C9158-8919-4F32-9AF1-336009775669}" type="pres">
      <dgm:prSet presAssocID="{35DDCC66-C0B2-45A2-924A-934685E966F4}" presName="compNode" presStyleCnt="0"/>
      <dgm:spPr/>
    </dgm:pt>
    <dgm:pt modelId="{A0F606CF-927B-4FB4-93B5-B7FDDD12779C}" type="pres">
      <dgm:prSet presAssocID="{35DDCC66-C0B2-45A2-924A-934685E966F4}" presName="iconRect" presStyleLbl="node1" presStyleIdx="7" presStyleCnt="8"/>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dgm:spPr>
      <dgm:extLst>
        <a:ext uri="{E40237B7-FDA0-4F09-8148-C483321AD2D9}">
          <dgm14:cNvPr xmlns:dgm14="http://schemas.microsoft.com/office/drawing/2010/diagram" id="0" name="" descr="Group of People"/>
        </a:ext>
      </dgm:extLst>
    </dgm:pt>
    <dgm:pt modelId="{15AFE8EF-7C42-460C-BAFB-C4552AEA7881}" type="pres">
      <dgm:prSet presAssocID="{35DDCC66-C0B2-45A2-924A-934685E966F4}" presName="spaceRect" presStyleCnt="0"/>
      <dgm:spPr/>
    </dgm:pt>
    <dgm:pt modelId="{44AEC2FA-5C26-462C-BDDE-C6D8965F43B1}" type="pres">
      <dgm:prSet presAssocID="{35DDCC66-C0B2-45A2-924A-934685E966F4}" presName="textRect" presStyleLbl="revTx" presStyleIdx="7" presStyleCnt="8" custScaleX="119474">
        <dgm:presLayoutVars>
          <dgm:chMax val="1"/>
          <dgm:chPref val="1"/>
        </dgm:presLayoutVars>
      </dgm:prSet>
      <dgm:spPr/>
    </dgm:pt>
  </dgm:ptLst>
  <dgm:cxnLst>
    <dgm:cxn modelId="{66B8FC04-C0D5-46B0-801A-193DFAAA1E00}" type="presOf" srcId="{2C2F3821-095D-4297-8AA0-1EAEE186630B}" destId="{5FC008AF-C2B5-4356-BACC-3BEE072AD415}" srcOrd="0" destOrd="0" presId="urn:microsoft.com/office/officeart/2018/2/layout/IconLabelList"/>
    <dgm:cxn modelId="{0018150B-28BE-418C-90F8-0694BE0DA059}" srcId="{F4C67673-19EF-4477-ACC6-76BB2E4826E1}" destId="{0FE135B4-91A8-46D7-B25A-7CFFCDFBEC91}" srcOrd="6" destOrd="0" parTransId="{9108B40A-5BFB-49D4-A0B4-8CED3DB32CDA}" sibTransId="{6845B8DA-3ACF-413D-905B-70E11ACB3506}"/>
    <dgm:cxn modelId="{0CDD7F0B-A8AB-4434-A24E-E905C45451E1}" srcId="{F4C67673-19EF-4477-ACC6-76BB2E4826E1}" destId="{057A6E9E-F0C0-43F8-A307-0C19F7008455}" srcOrd="5" destOrd="0" parTransId="{0141BA5E-A729-4358-86F5-8621846747DF}" sibTransId="{5799EB25-6E84-4CE0-9AF3-44FBC443123E}"/>
    <dgm:cxn modelId="{CE6FAD37-1315-4021-A76E-53E7BC5A3503}" srcId="{F4C67673-19EF-4477-ACC6-76BB2E4826E1}" destId="{2C2F3821-095D-4297-8AA0-1EAEE186630B}" srcOrd="4" destOrd="0" parTransId="{FF2ED2C2-137C-41C5-A304-7767BE76A049}" sibTransId="{127F1D0E-6B7C-4533-8C61-278168E3D08E}"/>
    <dgm:cxn modelId="{22732338-AF71-449B-B9DE-323930F628A3}" type="presOf" srcId="{48D30335-4006-419D-A5F1-96E9F4CE768C}" destId="{5779F38E-876D-4E45-B3CC-F57E8842F99C}" srcOrd="0" destOrd="0" presId="urn:microsoft.com/office/officeart/2018/2/layout/IconLabelList"/>
    <dgm:cxn modelId="{4353EA64-2181-4B44-A2C7-F8B39F079828}" srcId="{F4C67673-19EF-4477-ACC6-76BB2E4826E1}" destId="{243E3891-26BC-4EFA-8908-8E310B2BC62A}" srcOrd="0" destOrd="0" parTransId="{5DFF66CB-C746-4F75-865B-4AFBC053EEA0}" sibTransId="{43E65968-2462-46EA-B3EE-023BADFBF800}"/>
    <dgm:cxn modelId="{100A9352-5402-4708-8EE3-F5D6913B2FD8}" type="presOf" srcId="{243E3891-26BC-4EFA-8908-8E310B2BC62A}" destId="{BDDAB70C-C29B-4C2A-96ED-8BF13569C4C3}" srcOrd="0" destOrd="0" presId="urn:microsoft.com/office/officeart/2018/2/layout/IconLabelList"/>
    <dgm:cxn modelId="{62A7F155-025E-41FA-B937-12797BBBA631}" type="presOf" srcId="{057A6E9E-F0C0-43F8-A307-0C19F7008455}" destId="{A42EA991-5509-4AFA-8BBF-89AEBD6FB3F5}" srcOrd="0" destOrd="0" presId="urn:microsoft.com/office/officeart/2018/2/layout/IconLabelList"/>
    <dgm:cxn modelId="{BEA9D881-55EA-4F09-B828-210BCBBFE743}" srcId="{F4C67673-19EF-4477-ACC6-76BB2E4826E1}" destId="{90820DF0-9ED7-4659-93CD-4FDD4B8237E9}" srcOrd="1" destOrd="0" parTransId="{34269EF7-68AB-4460-8060-506B9ED5F2A1}" sibTransId="{FB86C1BE-CBDD-4361-96C9-72B81788631C}"/>
    <dgm:cxn modelId="{42BCBF85-AFEA-417C-B789-E82CBF0EFE55}" srcId="{F4C67673-19EF-4477-ACC6-76BB2E4826E1}" destId="{48D30335-4006-419D-A5F1-96E9F4CE768C}" srcOrd="3" destOrd="0" parTransId="{E5B8B49D-5BC9-47C8-8A12-BFC96D00A883}" sibTransId="{589ECEFB-0C8B-423D-852B-9B9185A8EC40}"/>
    <dgm:cxn modelId="{46C46D91-9519-4190-BC21-830FA6B4D44A}" type="presOf" srcId="{35DDCC66-C0B2-45A2-924A-934685E966F4}" destId="{44AEC2FA-5C26-462C-BDDE-C6D8965F43B1}" srcOrd="0" destOrd="0" presId="urn:microsoft.com/office/officeart/2018/2/layout/IconLabelList"/>
    <dgm:cxn modelId="{6F621395-01CB-429C-B617-8EC68DAC7B74}" type="presOf" srcId="{90820DF0-9ED7-4659-93CD-4FDD4B8237E9}" destId="{4B5EAA1B-C2C8-4A32-B8EE-BA63495D788E}" srcOrd="0" destOrd="0" presId="urn:microsoft.com/office/officeart/2018/2/layout/IconLabelList"/>
    <dgm:cxn modelId="{CC4C48C6-6D1E-4A0B-B3B7-65B8E1936C74}" type="presOf" srcId="{B72DE649-6F8A-4D88-BF64-E78DEBEB07CF}" destId="{AE4773D4-BFF8-46EA-B979-39CA6B9255D4}" srcOrd="0" destOrd="0" presId="urn:microsoft.com/office/officeart/2018/2/layout/IconLabelList"/>
    <dgm:cxn modelId="{A45EF7CE-D2F6-4103-93C3-89D8F9D898D2}" type="presOf" srcId="{F4C67673-19EF-4477-ACC6-76BB2E4826E1}" destId="{EB51755A-EAF7-4E7B-80D6-A7DFCD35FC2F}" srcOrd="0" destOrd="0" presId="urn:microsoft.com/office/officeart/2018/2/layout/IconLabelList"/>
    <dgm:cxn modelId="{AE7D78D5-2371-4883-975E-7ECC550ED5EB}" srcId="{F4C67673-19EF-4477-ACC6-76BB2E4826E1}" destId="{B72DE649-6F8A-4D88-BF64-E78DEBEB07CF}" srcOrd="2" destOrd="0" parTransId="{89879D74-5A13-456C-BADE-925C7049E68F}" sibTransId="{0149A15E-4DAA-4125-A983-F173BFC238A2}"/>
    <dgm:cxn modelId="{F65B9EDB-CC9E-40B1-AE2A-19D664459232}" srcId="{F4C67673-19EF-4477-ACC6-76BB2E4826E1}" destId="{35DDCC66-C0B2-45A2-924A-934685E966F4}" srcOrd="7" destOrd="0" parTransId="{2D724818-C73D-435B-9F24-0B6094AF15BE}" sibTransId="{AD322946-3D7B-4B72-9A9C-5B074DD0EFE4}"/>
    <dgm:cxn modelId="{801908DF-9120-4C90-9D5A-FA3A912AA70D}" type="presOf" srcId="{0FE135B4-91A8-46D7-B25A-7CFFCDFBEC91}" destId="{B1315086-3375-4237-B75E-F7509C8A81E4}" srcOrd="0" destOrd="0" presId="urn:microsoft.com/office/officeart/2018/2/layout/IconLabelList"/>
    <dgm:cxn modelId="{A0975BB5-094D-457A-96DE-4093683D351E}" type="presParOf" srcId="{EB51755A-EAF7-4E7B-80D6-A7DFCD35FC2F}" destId="{BAE21AB7-3DCD-4764-A19D-23EB1E613E53}" srcOrd="0" destOrd="0" presId="urn:microsoft.com/office/officeart/2018/2/layout/IconLabelList"/>
    <dgm:cxn modelId="{77F84229-3CBC-4692-AA9C-636ED705EC59}" type="presParOf" srcId="{BAE21AB7-3DCD-4764-A19D-23EB1E613E53}" destId="{DF4B8078-2851-48DB-B5AB-5F8F8932C4A6}" srcOrd="0" destOrd="0" presId="urn:microsoft.com/office/officeart/2018/2/layout/IconLabelList"/>
    <dgm:cxn modelId="{C2B3E6F5-C623-4A52-BDBE-D576C0E7FD14}" type="presParOf" srcId="{BAE21AB7-3DCD-4764-A19D-23EB1E613E53}" destId="{3E00E991-4D9C-41A4-B68F-CAFF99DCA7C7}" srcOrd="1" destOrd="0" presId="urn:microsoft.com/office/officeart/2018/2/layout/IconLabelList"/>
    <dgm:cxn modelId="{4FD00FE7-C401-4FF6-9329-90A0AFAECFD4}" type="presParOf" srcId="{BAE21AB7-3DCD-4764-A19D-23EB1E613E53}" destId="{BDDAB70C-C29B-4C2A-96ED-8BF13569C4C3}" srcOrd="2" destOrd="0" presId="urn:microsoft.com/office/officeart/2018/2/layout/IconLabelList"/>
    <dgm:cxn modelId="{51DB9571-9AF8-4977-8B55-15F1AAAF613B}" type="presParOf" srcId="{EB51755A-EAF7-4E7B-80D6-A7DFCD35FC2F}" destId="{67C975B2-DD59-475A-9988-8C833113D308}" srcOrd="1" destOrd="0" presId="urn:microsoft.com/office/officeart/2018/2/layout/IconLabelList"/>
    <dgm:cxn modelId="{6C547C7B-662B-4EFF-90F9-BF8BCC5B9E84}" type="presParOf" srcId="{EB51755A-EAF7-4E7B-80D6-A7DFCD35FC2F}" destId="{046433B8-CB80-4642-A520-D748DFDF36DC}" srcOrd="2" destOrd="0" presId="urn:microsoft.com/office/officeart/2018/2/layout/IconLabelList"/>
    <dgm:cxn modelId="{11FFA3D2-465B-4777-BC7D-E9174FE41B6D}" type="presParOf" srcId="{046433B8-CB80-4642-A520-D748DFDF36DC}" destId="{E1FC8D9C-294F-4DC4-8EF6-759D54222A82}" srcOrd="0" destOrd="0" presId="urn:microsoft.com/office/officeart/2018/2/layout/IconLabelList"/>
    <dgm:cxn modelId="{B4441573-69E2-4FC1-84B9-2C3AA83A6F76}" type="presParOf" srcId="{046433B8-CB80-4642-A520-D748DFDF36DC}" destId="{258A09D4-B353-46F3-88E1-4699A816EE29}" srcOrd="1" destOrd="0" presId="urn:microsoft.com/office/officeart/2018/2/layout/IconLabelList"/>
    <dgm:cxn modelId="{10864761-54C4-40F4-AD6A-4CCBD1CC0143}" type="presParOf" srcId="{046433B8-CB80-4642-A520-D748DFDF36DC}" destId="{4B5EAA1B-C2C8-4A32-B8EE-BA63495D788E}" srcOrd="2" destOrd="0" presId="urn:microsoft.com/office/officeart/2018/2/layout/IconLabelList"/>
    <dgm:cxn modelId="{3B694352-1EA8-4C90-8512-85F85539628A}" type="presParOf" srcId="{EB51755A-EAF7-4E7B-80D6-A7DFCD35FC2F}" destId="{B3FD886B-B87A-40CE-B634-4E28279B488F}" srcOrd="3" destOrd="0" presId="urn:microsoft.com/office/officeart/2018/2/layout/IconLabelList"/>
    <dgm:cxn modelId="{E7D23A2F-F2BB-4B4E-A6F2-C001D63FB4FE}" type="presParOf" srcId="{EB51755A-EAF7-4E7B-80D6-A7DFCD35FC2F}" destId="{95249771-3BD1-4133-AD04-F8AB33EB5B74}" srcOrd="4" destOrd="0" presId="urn:microsoft.com/office/officeart/2018/2/layout/IconLabelList"/>
    <dgm:cxn modelId="{A9ECFA23-725C-4ED1-8C37-D321BAD26DBC}" type="presParOf" srcId="{95249771-3BD1-4133-AD04-F8AB33EB5B74}" destId="{6CA9C2AD-3B41-436D-B2B6-15AA35644459}" srcOrd="0" destOrd="0" presId="urn:microsoft.com/office/officeart/2018/2/layout/IconLabelList"/>
    <dgm:cxn modelId="{0ABC99F5-6E16-4501-8C50-D41DD6147810}" type="presParOf" srcId="{95249771-3BD1-4133-AD04-F8AB33EB5B74}" destId="{705DBB7E-E5F2-4685-ADA9-FD5D7215BAE0}" srcOrd="1" destOrd="0" presId="urn:microsoft.com/office/officeart/2018/2/layout/IconLabelList"/>
    <dgm:cxn modelId="{C3A33F0D-33D2-4255-B67E-4FFC8D9CA318}" type="presParOf" srcId="{95249771-3BD1-4133-AD04-F8AB33EB5B74}" destId="{AE4773D4-BFF8-46EA-B979-39CA6B9255D4}" srcOrd="2" destOrd="0" presId="urn:microsoft.com/office/officeart/2018/2/layout/IconLabelList"/>
    <dgm:cxn modelId="{D38B3DA1-1610-431B-86CF-6C2820D0C980}" type="presParOf" srcId="{EB51755A-EAF7-4E7B-80D6-A7DFCD35FC2F}" destId="{ACF34B83-0736-4F3F-83C9-C6366DFC1230}" srcOrd="5" destOrd="0" presId="urn:microsoft.com/office/officeart/2018/2/layout/IconLabelList"/>
    <dgm:cxn modelId="{94114243-71CD-4A4F-9579-300BF57CA8E5}" type="presParOf" srcId="{EB51755A-EAF7-4E7B-80D6-A7DFCD35FC2F}" destId="{FE2049E2-37EF-44E2-A48C-C588A901F25F}" srcOrd="6" destOrd="0" presId="urn:microsoft.com/office/officeart/2018/2/layout/IconLabelList"/>
    <dgm:cxn modelId="{0D35BF48-7FA0-45F4-8183-1D16C0A581AB}" type="presParOf" srcId="{FE2049E2-37EF-44E2-A48C-C588A901F25F}" destId="{3E487EA4-CA75-4BEA-8B0E-2B8B0BC47AAE}" srcOrd="0" destOrd="0" presId="urn:microsoft.com/office/officeart/2018/2/layout/IconLabelList"/>
    <dgm:cxn modelId="{20BC23B5-7627-47DE-A1E2-FE3BA478E8B0}" type="presParOf" srcId="{FE2049E2-37EF-44E2-A48C-C588A901F25F}" destId="{081F8E53-259F-447D-8B0B-ABD5FA35794E}" srcOrd="1" destOrd="0" presId="urn:microsoft.com/office/officeart/2018/2/layout/IconLabelList"/>
    <dgm:cxn modelId="{D020D72C-75AA-461B-9163-C1E4278C3330}" type="presParOf" srcId="{FE2049E2-37EF-44E2-A48C-C588A901F25F}" destId="{5779F38E-876D-4E45-B3CC-F57E8842F99C}" srcOrd="2" destOrd="0" presId="urn:microsoft.com/office/officeart/2018/2/layout/IconLabelList"/>
    <dgm:cxn modelId="{BE1030FE-1F7D-4A96-B0D9-4A4E350FBD0D}" type="presParOf" srcId="{EB51755A-EAF7-4E7B-80D6-A7DFCD35FC2F}" destId="{66F561E4-A8D8-45E0-AE84-CBCD35D27BF2}" srcOrd="7" destOrd="0" presId="urn:microsoft.com/office/officeart/2018/2/layout/IconLabelList"/>
    <dgm:cxn modelId="{B7F1A516-E242-469D-B16D-ACFC7AE791B7}" type="presParOf" srcId="{EB51755A-EAF7-4E7B-80D6-A7DFCD35FC2F}" destId="{4484EDB9-1560-4E4B-BF5A-B42CD443C156}" srcOrd="8" destOrd="0" presId="urn:microsoft.com/office/officeart/2018/2/layout/IconLabelList"/>
    <dgm:cxn modelId="{D45A9524-8073-4709-89EB-DD89818F549D}" type="presParOf" srcId="{4484EDB9-1560-4E4B-BF5A-B42CD443C156}" destId="{F12AFA86-8DEE-49E4-9284-A002E3DA80BA}" srcOrd="0" destOrd="0" presId="urn:microsoft.com/office/officeart/2018/2/layout/IconLabelList"/>
    <dgm:cxn modelId="{8F51185F-E808-4DBA-99B7-C335EE19BAC4}" type="presParOf" srcId="{4484EDB9-1560-4E4B-BF5A-B42CD443C156}" destId="{04EADADE-CD40-4D9E-BA9A-CE52C12C89FD}" srcOrd="1" destOrd="0" presId="urn:microsoft.com/office/officeart/2018/2/layout/IconLabelList"/>
    <dgm:cxn modelId="{3B42EC39-5850-47DA-A009-6C77FFEAC496}" type="presParOf" srcId="{4484EDB9-1560-4E4B-BF5A-B42CD443C156}" destId="{5FC008AF-C2B5-4356-BACC-3BEE072AD415}" srcOrd="2" destOrd="0" presId="urn:microsoft.com/office/officeart/2018/2/layout/IconLabelList"/>
    <dgm:cxn modelId="{A287ECAC-36E8-4364-AE8A-DB843FFC4D86}" type="presParOf" srcId="{EB51755A-EAF7-4E7B-80D6-A7DFCD35FC2F}" destId="{2D948B4A-A26F-473D-AA89-1AA9796BFF97}" srcOrd="9" destOrd="0" presId="urn:microsoft.com/office/officeart/2018/2/layout/IconLabelList"/>
    <dgm:cxn modelId="{FEE30620-BBD4-449F-B9C5-A75C57F05CE2}" type="presParOf" srcId="{EB51755A-EAF7-4E7B-80D6-A7DFCD35FC2F}" destId="{67645C3E-7DF6-4982-9D7E-F59F62838551}" srcOrd="10" destOrd="0" presId="urn:microsoft.com/office/officeart/2018/2/layout/IconLabelList"/>
    <dgm:cxn modelId="{D4274EA8-26EC-438D-977F-68B929BB129B}" type="presParOf" srcId="{67645C3E-7DF6-4982-9D7E-F59F62838551}" destId="{83B298A1-1F9C-4270-AA48-A0DEF7691D79}" srcOrd="0" destOrd="0" presId="urn:microsoft.com/office/officeart/2018/2/layout/IconLabelList"/>
    <dgm:cxn modelId="{6726DBBA-E9D7-4941-8EEC-9C7A81CE2DF5}" type="presParOf" srcId="{67645C3E-7DF6-4982-9D7E-F59F62838551}" destId="{4AE87B1C-CDAD-49FB-ABCD-710C8C52B093}" srcOrd="1" destOrd="0" presId="urn:microsoft.com/office/officeart/2018/2/layout/IconLabelList"/>
    <dgm:cxn modelId="{814A0D23-D56A-429A-B478-9AA21AFBBA8B}" type="presParOf" srcId="{67645C3E-7DF6-4982-9D7E-F59F62838551}" destId="{A42EA991-5509-4AFA-8BBF-89AEBD6FB3F5}" srcOrd="2" destOrd="0" presId="urn:microsoft.com/office/officeart/2018/2/layout/IconLabelList"/>
    <dgm:cxn modelId="{7BB6C9FD-FCA3-4D85-A131-B1A08E08C236}" type="presParOf" srcId="{EB51755A-EAF7-4E7B-80D6-A7DFCD35FC2F}" destId="{5FC84F40-9E05-4AF7-A659-9AF3B0D4CFAF}" srcOrd="11" destOrd="0" presId="urn:microsoft.com/office/officeart/2018/2/layout/IconLabelList"/>
    <dgm:cxn modelId="{2C40AA3C-2820-4021-81EF-A28B1B8FC1DC}" type="presParOf" srcId="{EB51755A-EAF7-4E7B-80D6-A7DFCD35FC2F}" destId="{5FC033CF-A4E2-4016-9B90-46AACDE426B9}" srcOrd="12" destOrd="0" presId="urn:microsoft.com/office/officeart/2018/2/layout/IconLabelList"/>
    <dgm:cxn modelId="{D1EB8EF5-70C8-4CC5-96D4-6615930BB8D9}" type="presParOf" srcId="{5FC033CF-A4E2-4016-9B90-46AACDE426B9}" destId="{6C84778B-B722-4822-B5D7-A6A29CA6FF78}" srcOrd="0" destOrd="0" presId="urn:microsoft.com/office/officeart/2018/2/layout/IconLabelList"/>
    <dgm:cxn modelId="{1573AD0B-C2E2-4F65-B1A2-03BDC52241F8}" type="presParOf" srcId="{5FC033CF-A4E2-4016-9B90-46AACDE426B9}" destId="{7094F5B5-7B7A-4DCD-8CA6-BEF6D078B80B}" srcOrd="1" destOrd="0" presId="urn:microsoft.com/office/officeart/2018/2/layout/IconLabelList"/>
    <dgm:cxn modelId="{25E49D0C-B841-4670-A142-A0D46D2FDCC9}" type="presParOf" srcId="{5FC033CF-A4E2-4016-9B90-46AACDE426B9}" destId="{B1315086-3375-4237-B75E-F7509C8A81E4}" srcOrd="2" destOrd="0" presId="urn:microsoft.com/office/officeart/2018/2/layout/IconLabelList"/>
    <dgm:cxn modelId="{1E63F380-9F7F-458D-A762-57F128B68857}" type="presParOf" srcId="{EB51755A-EAF7-4E7B-80D6-A7DFCD35FC2F}" destId="{374A6C3D-6A91-4442-9EDF-78F1B2BBF1A8}" srcOrd="13" destOrd="0" presId="urn:microsoft.com/office/officeart/2018/2/layout/IconLabelList"/>
    <dgm:cxn modelId="{AD01A217-E629-4BB5-8557-625246850FA6}" type="presParOf" srcId="{EB51755A-EAF7-4E7B-80D6-A7DFCD35FC2F}" destId="{732C9158-8919-4F32-9AF1-336009775669}" srcOrd="14" destOrd="0" presId="urn:microsoft.com/office/officeart/2018/2/layout/IconLabelList"/>
    <dgm:cxn modelId="{02374B19-EA54-44A9-8487-B4D83BEA4A39}" type="presParOf" srcId="{732C9158-8919-4F32-9AF1-336009775669}" destId="{A0F606CF-927B-4FB4-93B5-B7FDDD12779C}" srcOrd="0" destOrd="0" presId="urn:microsoft.com/office/officeart/2018/2/layout/IconLabelList"/>
    <dgm:cxn modelId="{A09A25B4-7671-46E6-AF9E-FD01AF5851F0}" type="presParOf" srcId="{732C9158-8919-4F32-9AF1-336009775669}" destId="{15AFE8EF-7C42-460C-BAFB-C4552AEA7881}" srcOrd="1" destOrd="0" presId="urn:microsoft.com/office/officeart/2018/2/layout/IconLabelList"/>
    <dgm:cxn modelId="{9FBA18C4-0EAD-4142-B049-9D218A8F830E}" type="presParOf" srcId="{732C9158-8919-4F32-9AF1-336009775669}" destId="{44AEC2FA-5C26-462C-BDDE-C6D8965F43B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1ADE3A-8D24-4D47-B4A3-D83D7338BAD2}"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CAF89625-B8ED-4C6D-A625-F1E7B0927177}">
      <dgm:prSet custT="1"/>
      <dgm:spPr>
        <a:solidFill>
          <a:schemeClr val="accent1"/>
        </a:solidFill>
      </dgm:spPr>
      <dgm:t>
        <a:bodyPr/>
        <a:lstStyle/>
        <a:p>
          <a:r>
            <a:rPr lang="en-GB" sz="2000" b="1"/>
            <a:t>Residents’ E-Newsletter </a:t>
          </a:r>
          <a:endParaRPr lang="en-US" sz="2000"/>
        </a:p>
      </dgm:t>
    </dgm:pt>
    <dgm:pt modelId="{023417A0-86E7-417A-B5F0-842590D261EE}" type="parTrans" cxnId="{C34EF7CF-D8F3-4AB1-92F8-26D80921BFA9}">
      <dgm:prSet/>
      <dgm:spPr/>
      <dgm:t>
        <a:bodyPr/>
        <a:lstStyle/>
        <a:p>
          <a:endParaRPr lang="en-US"/>
        </a:p>
      </dgm:t>
    </dgm:pt>
    <dgm:pt modelId="{BF747A03-B1D7-4013-9601-13397B01EDAE}" type="sibTrans" cxnId="{C34EF7CF-D8F3-4AB1-92F8-26D80921BFA9}">
      <dgm:prSet/>
      <dgm:spPr/>
      <dgm:t>
        <a:bodyPr/>
        <a:lstStyle/>
        <a:p>
          <a:endParaRPr lang="en-US"/>
        </a:p>
      </dgm:t>
    </dgm:pt>
    <dgm:pt modelId="{21EC7A0C-A7AC-41F7-AA74-57479443D61E}">
      <dgm:prSet custT="1"/>
      <dgm:spPr>
        <a:solidFill>
          <a:schemeClr val="accent1">
            <a:lumMod val="60000"/>
            <a:lumOff val="40000"/>
          </a:schemeClr>
        </a:solidFill>
      </dgm:spPr>
      <dgm:t>
        <a:bodyPr/>
        <a:lstStyle/>
        <a:p>
          <a:r>
            <a:rPr lang="en-GB" sz="1100">
              <a:solidFill>
                <a:schemeClr val="tx1"/>
              </a:solidFill>
            </a:rPr>
            <a:t>Reaches over 26,000 subscribers every Thursday – a great way to share news and updates from across Lewisham directly with residents.</a:t>
          </a:r>
          <a:endParaRPr lang="en-US" sz="1100">
            <a:solidFill>
              <a:schemeClr val="tx1"/>
            </a:solidFill>
          </a:endParaRPr>
        </a:p>
      </dgm:t>
    </dgm:pt>
    <dgm:pt modelId="{77C967B6-09F1-4F22-AFAD-AB77953E0AD9}" type="parTrans" cxnId="{E03857EC-3C22-43B7-A86E-BE625500BA0B}">
      <dgm:prSet/>
      <dgm:spPr/>
      <dgm:t>
        <a:bodyPr/>
        <a:lstStyle/>
        <a:p>
          <a:endParaRPr lang="en-US"/>
        </a:p>
      </dgm:t>
    </dgm:pt>
    <dgm:pt modelId="{CB99D920-2C96-45AC-9781-8F19B3A4D7DD}" type="sibTrans" cxnId="{E03857EC-3C22-43B7-A86E-BE625500BA0B}">
      <dgm:prSet/>
      <dgm:spPr/>
      <dgm:t>
        <a:bodyPr/>
        <a:lstStyle/>
        <a:p>
          <a:endParaRPr lang="en-US"/>
        </a:p>
      </dgm:t>
    </dgm:pt>
    <dgm:pt modelId="{DF03C95A-00E3-461E-9CB7-74897CA8EB6C}">
      <dgm:prSet custT="1"/>
      <dgm:spPr/>
      <dgm:t>
        <a:bodyPr/>
        <a:lstStyle/>
        <a:p>
          <a:r>
            <a:rPr lang="en-GB" sz="2000" b="1"/>
            <a:t>Lewisham Life Magazine</a:t>
          </a:r>
          <a:endParaRPr lang="en-US" sz="2000"/>
        </a:p>
      </dgm:t>
    </dgm:pt>
    <dgm:pt modelId="{250328DA-1C6B-418D-BAA5-2C5BE390EB19}" type="parTrans" cxnId="{25169C2E-F2FF-4A09-8291-7BFF391180DB}">
      <dgm:prSet/>
      <dgm:spPr/>
      <dgm:t>
        <a:bodyPr/>
        <a:lstStyle/>
        <a:p>
          <a:endParaRPr lang="en-US"/>
        </a:p>
      </dgm:t>
    </dgm:pt>
    <dgm:pt modelId="{EC5F54E8-01F9-4FD8-AA00-3C2AEFA7A9E4}" type="sibTrans" cxnId="{25169C2E-F2FF-4A09-8291-7BFF391180DB}">
      <dgm:prSet/>
      <dgm:spPr/>
      <dgm:t>
        <a:bodyPr/>
        <a:lstStyle/>
        <a:p>
          <a:endParaRPr lang="en-US"/>
        </a:p>
      </dgm:t>
    </dgm:pt>
    <dgm:pt modelId="{B212BC67-E495-476A-984D-4A7D12FC9CAC}">
      <dgm:prSet custT="1"/>
      <dgm:spPr>
        <a:solidFill>
          <a:srgbClr val="FFCC66"/>
        </a:solidFill>
      </dgm:spPr>
      <dgm:t>
        <a:bodyPr/>
        <a:lstStyle/>
        <a:p>
          <a:r>
            <a:rPr lang="en-GB" sz="1100">
              <a:solidFill>
                <a:schemeClr val="tx1"/>
              </a:solidFill>
            </a:rPr>
            <a:t>Delivered to every household in the borough, this print publication is ideal for reaching a wide and diverse audience</a:t>
          </a:r>
          <a:r>
            <a:rPr lang="en-GB" sz="1000"/>
            <a:t>.</a:t>
          </a:r>
          <a:endParaRPr lang="en-US" sz="1000"/>
        </a:p>
      </dgm:t>
    </dgm:pt>
    <dgm:pt modelId="{705DCDBD-AC0E-4EF5-866F-96FD0B8215E6}" type="parTrans" cxnId="{8C5DC252-03EC-418F-AC07-81CEE03B0063}">
      <dgm:prSet/>
      <dgm:spPr/>
      <dgm:t>
        <a:bodyPr/>
        <a:lstStyle/>
        <a:p>
          <a:endParaRPr lang="en-US"/>
        </a:p>
      </dgm:t>
    </dgm:pt>
    <dgm:pt modelId="{EEB4C05D-5C01-4286-9FD0-1AF8BDD92C5D}" type="sibTrans" cxnId="{8C5DC252-03EC-418F-AC07-81CEE03B0063}">
      <dgm:prSet/>
      <dgm:spPr/>
      <dgm:t>
        <a:bodyPr/>
        <a:lstStyle/>
        <a:p>
          <a:endParaRPr lang="en-US"/>
        </a:p>
      </dgm:t>
    </dgm:pt>
    <dgm:pt modelId="{82BC49A1-41D0-40CB-BE6B-9209010DFFA6}">
      <dgm:prSet custT="1"/>
      <dgm:spPr>
        <a:solidFill>
          <a:srgbClr val="E6609F"/>
        </a:solidFill>
      </dgm:spPr>
      <dgm:t>
        <a:bodyPr/>
        <a:lstStyle/>
        <a:p>
          <a:r>
            <a:rPr lang="en-GB" sz="2000" b="1"/>
            <a:t>Lewisham Council Facebook</a:t>
          </a:r>
          <a:endParaRPr lang="en-US" sz="2000"/>
        </a:p>
      </dgm:t>
    </dgm:pt>
    <dgm:pt modelId="{458BB05A-4EFF-4DEE-9537-0E99DC56E377}" type="parTrans" cxnId="{9A93D869-AF59-491E-912F-AE070F30ED5E}">
      <dgm:prSet/>
      <dgm:spPr/>
      <dgm:t>
        <a:bodyPr/>
        <a:lstStyle/>
        <a:p>
          <a:endParaRPr lang="en-US"/>
        </a:p>
      </dgm:t>
    </dgm:pt>
    <dgm:pt modelId="{37326516-EEF2-4310-AFD6-E71B2DEB1AA8}" type="sibTrans" cxnId="{9A93D869-AF59-491E-912F-AE070F30ED5E}">
      <dgm:prSet/>
      <dgm:spPr/>
      <dgm:t>
        <a:bodyPr/>
        <a:lstStyle/>
        <a:p>
          <a:endParaRPr lang="en-US"/>
        </a:p>
      </dgm:t>
    </dgm:pt>
    <dgm:pt modelId="{9459E0AC-751F-4C4A-9B69-7F3DCB65EC36}">
      <dgm:prSet custT="1"/>
      <dgm:spPr>
        <a:solidFill>
          <a:srgbClr val="FF99FF"/>
        </a:solidFill>
      </dgm:spPr>
      <dgm:t>
        <a:bodyPr/>
        <a:lstStyle/>
        <a:p>
          <a:r>
            <a:rPr lang="en-GB" sz="1100">
              <a:solidFill>
                <a:schemeClr val="tx1"/>
              </a:solidFill>
            </a:rPr>
            <a:t>With 11,000 followers, our Facebook page is perfect for sharing community news. We can also post directly into local community groups to boost visibility.</a:t>
          </a:r>
          <a:endParaRPr lang="en-US" sz="1100">
            <a:solidFill>
              <a:schemeClr val="tx1"/>
            </a:solidFill>
          </a:endParaRPr>
        </a:p>
      </dgm:t>
    </dgm:pt>
    <dgm:pt modelId="{AF5AD905-BB42-495C-9256-E1FB9C691720}" type="parTrans" cxnId="{6B88EEF5-948E-41B2-8859-4E40482FEF54}">
      <dgm:prSet/>
      <dgm:spPr/>
      <dgm:t>
        <a:bodyPr/>
        <a:lstStyle/>
        <a:p>
          <a:endParaRPr lang="en-US"/>
        </a:p>
      </dgm:t>
    </dgm:pt>
    <dgm:pt modelId="{3FD773FD-6E44-475B-BDC8-5512CD61970A}" type="sibTrans" cxnId="{6B88EEF5-948E-41B2-8859-4E40482FEF54}">
      <dgm:prSet/>
      <dgm:spPr/>
      <dgm:t>
        <a:bodyPr/>
        <a:lstStyle/>
        <a:p>
          <a:endParaRPr lang="en-US"/>
        </a:p>
      </dgm:t>
    </dgm:pt>
    <dgm:pt modelId="{FFD29331-BD82-4A5A-B52F-0C6C7BDB2F92}">
      <dgm:prSet custT="1"/>
      <dgm:spPr>
        <a:solidFill>
          <a:srgbClr val="029FB0"/>
        </a:solidFill>
      </dgm:spPr>
      <dgm:t>
        <a:bodyPr/>
        <a:lstStyle/>
        <a:p>
          <a:r>
            <a:rPr lang="en-GB" sz="2000" b="1"/>
            <a:t>Lewisham Instagram</a:t>
          </a:r>
          <a:endParaRPr lang="en-US" sz="2000"/>
        </a:p>
      </dgm:t>
    </dgm:pt>
    <dgm:pt modelId="{42977778-48B2-4F33-9ED4-C4498F3F2DDA}" type="parTrans" cxnId="{3868220A-46F9-4415-9B6F-DB99749441C3}">
      <dgm:prSet/>
      <dgm:spPr/>
      <dgm:t>
        <a:bodyPr/>
        <a:lstStyle/>
        <a:p>
          <a:endParaRPr lang="en-US"/>
        </a:p>
      </dgm:t>
    </dgm:pt>
    <dgm:pt modelId="{0A8CC966-E5AA-470B-B327-8BDF10B88103}" type="sibTrans" cxnId="{3868220A-46F9-4415-9B6F-DB99749441C3}">
      <dgm:prSet/>
      <dgm:spPr/>
      <dgm:t>
        <a:bodyPr/>
        <a:lstStyle/>
        <a:p>
          <a:endParaRPr lang="en-US"/>
        </a:p>
      </dgm:t>
    </dgm:pt>
    <dgm:pt modelId="{483D2F8F-E9F3-4EB0-9B33-A857F2513F72}">
      <dgm:prSet custT="1"/>
      <dgm:spPr>
        <a:solidFill>
          <a:srgbClr val="B1D34C"/>
        </a:solidFill>
      </dgm:spPr>
      <dgm:t>
        <a:bodyPr/>
        <a:lstStyle/>
        <a:p>
          <a:r>
            <a:rPr lang="en-GB" sz="1100">
              <a:solidFill>
                <a:schemeClr val="tx1"/>
              </a:solidFill>
            </a:rPr>
            <a:t>Our 7,600 followers engage well with visual content. Great for showcasing events, people, and community impact</a:t>
          </a:r>
          <a:r>
            <a:rPr lang="en-GB" sz="1000">
              <a:solidFill>
                <a:schemeClr val="tx1"/>
              </a:solidFill>
            </a:rPr>
            <a:t>.</a:t>
          </a:r>
          <a:endParaRPr lang="en-US" sz="1000">
            <a:solidFill>
              <a:schemeClr val="tx1"/>
            </a:solidFill>
          </a:endParaRPr>
        </a:p>
      </dgm:t>
    </dgm:pt>
    <dgm:pt modelId="{F0FEDCA0-7095-414D-AFA4-EA07860D965A}" type="parTrans" cxnId="{82E1874C-C34E-444C-A106-84CA0772A0CB}">
      <dgm:prSet/>
      <dgm:spPr/>
      <dgm:t>
        <a:bodyPr/>
        <a:lstStyle/>
        <a:p>
          <a:endParaRPr lang="en-US"/>
        </a:p>
      </dgm:t>
    </dgm:pt>
    <dgm:pt modelId="{B7585ED3-2BA8-4A65-B8F1-C0D2BC02B448}" type="sibTrans" cxnId="{82E1874C-C34E-444C-A106-84CA0772A0CB}">
      <dgm:prSet/>
      <dgm:spPr/>
      <dgm:t>
        <a:bodyPr/>
        <a:lstStyle/>
        <a:p>
          <a:endParaRPr lang="en-US"/>
        </a:p>
      </dgm:t>
    </dgm:pt>
    <dgm:pt modelId="{D2281B91-FD56-4B88-ACE5-E21192BD9E7A}">
      <dgm:prSet custT="1"/>
      <dgm:spPr>
        <a:solidFill>
          <a:srgbClr val="7030A0"/>
        </a:solidFill>
      </dgm:spPr>
      <dgm:t>
        <a:bodyPr/>
        <a:lstStyle/>
        <a:p>
          <a:r>
            <a:rPr lang="en-GB" sz="2000" b="1"/>
            <a:t>Lewisham WhatsApp Channel</a:t>
          </a:r>
          <a:endParaRPr lang="en-US" sz="2000"/>
        </a:p>
      </dgm:t>
    </dgm:pt>
    <dgm:pt modelId="{A4F09E33-C277-4A63-A72A-F319E8C1B40F}" type="parTrans" cxnId="{C7E1A2B6-5F3F-4DB3-B954-FF3F8650AEB8}">
      <dgm:prSet/>
      <dgm:spPr/>
      <dgm:t>
        <a:bodyPr/>
        <a:lstStyle/>
        <a:p>
          <a:endParaRPr lang="en-US"/>
        </a:p>
      </dgm:t>
    </dgm:pt>
    <dgm:pt modelId="{524F03B8-D13E-4B32-8A33-08B56DD90508}" type="sibTrans" cxnId="{C7E1A2B6-5F3F-4DB3-B954-FF3F8650AEB8}">
      <dgm:prSet/>
      <dgm:spPr/>
      <dgm:t>
        <a:bodyPr/>
        <a:lstStyle/>
        <a:p>
          <a:endParaRPr lang="en-US"/>
        </a:p>
      </dgm:t>
    </dgm:pt>
    <dgm:pt modelId="{0E14B410-A41B-47E1-B326-DE6FC249DA0D}">
      <dgm:prSet custT="1"/>
      <dgm:spPr>
        <a:solidFill>
          <a:srgbClr val="CC99FF"/>
        </a:solidFill>
      </dgm:spPr>
      <dgm:t>
        <a:bodyPr/>
        <a:lstStyle/>
        <a:p>
          <a:r>
            <a:rPr lang="en-GB" sz="1000">
              <a:solidFill>
                <a:schemeClr val="tx1"/>
              </a:solidFill>
            </a:rPr>
            <a:t>A growing platform with 820 followers, ideal for encouraging word-of-mouth and resident-to-resident sharing. Community and culture-focused content performs particularly well here</a:t>
          </a:r>
          <a:r>
            <a:rPr lang="en-GB" sz="800">
              <a:solidFill>
                <a:schemeClr val="tx1"/>
              </a:solidFill>
            </a:rPr>
            <a:t>.</a:t>
          </a:r>
          <a:endParaRPr lang="en-US" sz="800">
            <a:solidFill>
              <a:schemeClr val="tx1"/>
            </a:solidFill>
          </a:endParaRPr>
        </a:p>
      </dgm:t>
    </dgm:pt>
    <dgm:pt modelId="{FC3E9A97-72C3-4D9B-95D0-4B85AE266EFF}" type="parTrans" cxnId="{50B9AF19-1D07-4228-866C-D35B0AF618DB}">
      <dgm:prSet/>
      <dgm:spPr/>
      <dgm:t>
        <a:bodyPr/>
        <a:lstStyle/>
        <a:p>
          <a:endParaRPr lang="en-US"/>
        </a:p>
      </dgm:t>
    </dgm:pt>
    <dgm:pt modelId="{8820EE62-7D2B-466C-96F4-0508234C492A}" type="sibTrans" cxnId="{50B9AF19-1D07-4228-866C-D35B0AF618DB}">
      <dgm:prSet/>
      <dgm:spPr/>
      <dgm:t>
        <a:bodyPr/>
        <a:lstStyle/>
        <a:p>
          <a:endParaRPr lang="en-US"/>
        </a:p>
      </dgm:t>
    </dgm:pt>
    <dgm:pt modelId="{0FB8738E-7347-4FEC-8F45-5713AF265803}">
      <dgm:prSet custT="1"/>
      <dgm:spPr>
        <a:solidFill>
          <a:srgbClr val="FFFF00"/>
        </a:solidFill>
      </dgm:spPr>
      <dgm:t>
        <a:bodyPr/>
        <a:lstStyle/>
        <a:p>
          <a:r>
            <a:rPr lang="en-GB" sz="2000">
              <a:solidFill>
                <a:schemeClr val="tx1"/>
              </a:solidFill>
            </a:rPr>
            <a:t>For Lewisham Council Comms support contact your monitoring officer or email </a:t>
          </a:r>
          <a:r>
            <a:rPr lang="en-GB" sz="2000" u="sng">
              <a:hlinkClick xmlns:r="http://schemas.openxmlformats.org/officeDocument/2006/relationships" r:id="rId1"/>
            </a:rPr>
            <a:t>lewishamlife@lewisham.gov.uk</a:t>
          </a:r>
          <a:endParaRPr lang="en-US" sz="2000"/>
        </a:p>
      </dgm:t>
    </dgm:pt>
    <dgm:pt modelId="{9E66F907-6A55-4F7B-8374-B7D30C944577}" type="parTrans" cxnId="{2780D8A7-84AC-4C09-9F3C-4B8F52D95630}">
      <dgm:prSet/>
      <dgm:spPr/>
      <dgm:t>
        <a:bodyPr/>
        <a:lstStyle/>
        <a:p>
          <a:endParaRPr lang="en-US"/>
        </a:p>
      </dgm:t>
    </dgm:pt>
    <dgm:pt modelId="{B23E3572-E96E-49B6-BBD1-DF47B34AEA0B}" type="sibTrans" cxnId="{2780D8A7-84AC-4C09-9F3C-4B8F52D95630}">
      <dgm:prSet/>
      <dgm:spPr/>
      <dgm:t>
        <a:bodyPr/>
        <a:lstStyle/>
        <a:p>
          <a:endParaRPr lang="en-US"/>
        </a:p>
      </dgm:t>
    </dgm:pt>
    <dgm:pt modelId="{E7D66BD4-CAF4-4CA2-BB75-8E4207BAD254}" type="pres">
      <dgm:prSet presAssocID="{A31ADE3A-8D24-4D47-B4A3-D83D7338BAD2}" presName="diagram" presStyleCnt="0">
        <dgm:presLayoutVars>
          <dgm:dir/>
          <dgm:resizeHandles val="exact"/>
        </dgm:presLayoutVars>
      </dgm:prSet>
      <dgm:spPr/>
    </dgm:pt>
    <dgm:pt modelId="{395F05AE-6EE0-4DF1-A9A9-464DDF1AAF36}" type="pres">
      <dgm:prSet presAssocID="{CAF89625-B8ED-4C6D-A625-F1E7B0927177}" presName="node" presStyleLbl="node1" presStyleIdx="0" presStyleCnt="11">
        <dgm:presLayoutVars>
          <dgm:bulletEnabled val="1"/>
        </dgm:presLayoutVars>
      </dgm:prSet>
      <dgm:spPr/>
    </dgm:pt>
    <dgm:pt modelId="{3C1DF931-17FA-466C-9C78-479A8EED45F4}" type="pres">
      <dgm:prSet presAssocID="{BF747A03-B1D7-4013-9601-13397B01EDAE}" presName="sibTrans" presStyleCnt="0"/>
      <dgm:spPr/>
    </dgm:pt>
    <dgm:pt modelId="{A784D364-454F-46E4-8E4E-35CC36E637B1}" type="pres">
      <dgm:prSet presAssocID="{21EC7A0C-A7AC-41F7-AA74-57479443D61E}" presName="node" presStyleLbl="node1" presStyleIdx="1" presStyleCnt="11">
        <dgm:presLayoutVars>
          <dgm:bulletEnabled val="1"/>
        </dgm:presLayoutVars>
      </dgm:prSet>
      <dgm:spPr/>
    </dgm:pt>
    <dgm:pt modelId="{04840C95-14A2-4F72-A606-D38CBABB2803}" type="pres">
      <dgm:prSet presAssocID="{CB99D920-2C96-45AC-9781-8F19B3A4D7DD}" presName="sibTrans" presStyleCnt="0"/>
      <dgm:spPr/>
    </dgm:pt>
    <dgm:pt modelId="{F22E19ED-4DD7-4F30-BDFB-6DEB406AC73E}" type="pres">
      <dgm:prSet presAssocID="{DF03C95A-00E3-461E-9CB7-74897CA8EB6C}" presName="node" presStyleLbl="node1" presStyleIdx="2" presStyleCnt="11">
        <dgm:presLayoutVars>
          <dgm:bulletEnabled val="1"/>
        </dgm:presLayoutVars>
      </dgm:prSet>
      <dgm:spPr/>
    </dgm:pt>
    <dgm:pt modelId="{7392C49A-D626-41C4-9E1F-89F1837F6B87}" type="pres">
      <dgm:prSet presAssocID="{EC5F54E8-01F9-4FD8-AA00-3C2AEFA7A9E4}" presName="sibTrans" presStyleCnt="0"/>
      <dgm:spPr/>
    </dgm:pt>
    <dgm:pt modelId="{03DC62AD-567C-4F83-852E-A5194D6C00C6}" type="pres">
      <dgm:prSet presAssocID="{B212BC67-E495-476A-984D-4A7D12FC9CAC}" presName="node" presStyleLbl="node1" presStyleIdx="3" presStyleCnt="11">
        <dgm:presLayoutVars>
          <dgm:bulletEnabled val="1"/>
        </dgm:presLayoutVars>
      </dgm:prSet>
      <dgm:spPr/>
    </dgm:pt>
    <dgm:pt modelId="{C2CB2850-FC37-46BC-BD08-734108E6F34A}" type="pres">
      <dgm:prSet presAssocID="{EEB4C05D-5C01-4286-9FD0-1AF8BDD92C5D}" presName="sibTrans" presStyleCnt="0"/>
      <dgm:spPr/>
    </dgm:pt>
    <dgm:pt modelId="{BF78DB55-EEBA-4E2B-B9A5-756681EFF3E8}" type="pres">
      <dgm:prSet presAssocID="{82BC49A1-41D0-40CB-BE6B-9209010DFFA6}" presName="node" presStyleLbl="node1" presStyleIdx="4" presStyleCnt="11">
        <dgm:presLayoutVars>
          <dgm:bulletEnabled val="1"/>
        </dgm:presLayoutVars>
      </dgm:prSet>
      <dgm:spPr/>
    </dgm:pt>
    <dgm:pt modelId="{52362610-6756-495B-BA33-879A0C31B38D}" type="pres">
      <dgm:prSet presAssocID="{37326516-EEF2-4310-AFD6-E71B2DEB1AA8}" presName="sibTrans" presStyleCnt="0"/>
      <dgm:spPr/>
    </dgm:pt>
    <dgm:pt modelId="{EEADD39C-6325-45CC-863E-C9A3E22351BC}" type="pres">
      <dgm:prSet presAssocID="{9459E0AC-751F-4C4A-9B69-7F3DCB65EC36}" presName="node" presStyleLbl="node1" presStyleIdx="5" presStyleCnt="11">
        <dgm:presLayoutVars>
          <dgm:bulletEnabled val="1"/>
        </dgm:presLayoutVars>
      </dgm:prSet>
      <dgm:spPr/>
    </dgm:pt>
    <dgm:pt modelId="{B1B85011-CD13-4104-8DCB-D690FB15460E}" type="pres">
      <dgm:prSet presAssocID="{3FD773FD-6E44-475B-BDC8-5512CD61970A}" presName="sibTrans" presStyleCnt="0"/>
      <dgm:spPr/>
    </dgm:pt>
    <dgm:pt modelId="{BBB24183-6D89-417C-A3EE-2A96F8D47800}" type="pres">
      <dgm:prSet presAssocID="{FFD29331-BD82-4A5A-B52F-0C6C7BDB2F92}" presName="node" presStyleLbl="node1" presStyleIdx="6" presStyleCnt="11">
        <dgm:presLayoutVars>
          <dgm:bulletEnabled val="1"/>
        </dgm:presLayoutVars>
      </dgm:prSet>
      <dgm:spPr/>
    </dgm:pt>
    <dgm:pt modelId="{5A064232-7D4F-41C1-8D40-276C5E5C0794}" type="pres">
      <dgm:prSet presAssocID="{0A8CC966-E5AA-470B-B327-8BDF10B88103}" presName="sibTrans" presStyleCnt="0"/>
      <dgm:spPr/>
    </dgm:pt>
    <dgm:pt modelId="{966ACE39-017C-4208-9144-F2D6D02F1210}" type="pres">
      <dgm:prSet presAssocID="{483D2F8F-E9F3-4EB0-9B33-A857F2513F72}" presName="node" presStyleLbl="node1" presStyleIdx="7" presStyleCnt="11">
        <dgm:presLayoutVars>
          <dgm:bulletEnabled val="1"/>
        </dgm:presLayoutVars>
      </dgm:prSet>
      <dgm:spPr/>
    </dgm:pt>
    <dgm:pt modelId="{17ADD453-3CBC-4F79-8B16-2825D8C024D0}" type="pres">
      <dgm:prSet presAssocID="{B7585ED3-2BA8-4A65-B8F1-C0D2BC02B448}" presName="sibTrans" presStyleCnt="0"/>
      <dgm:spPr/>
    </dgm:pt>
    <dgm:pt modelId="{8A3D8013-0862-4F5B-9845-096479F053BB}" type="pres">
      <dgm:prSet presAssocID="{D2281B91-FD56-4B88-ACE5-E21192BD9E7A}" presName="node" presStyleLbl="node1" presStyleIdx="8" presStyleCnt="11">
        <dgm:presLayoutVars>
          <dgm:bulletEnabled val="1"/>
        </dgm:presLayoutVars>
      </dgm:prSet>
      <dgm:spPr/>
    </dgm:pt>
    <dgm:pt modelId="{45A87C77-F88E-46FB-9CA2-CB6EAED671D9}" type="pres">
      <dgm:prSet presAssocID="{524F03B8-D13E-4B32-8A33-08B56DD90508}" presName="sibTrans" presStyleCnt="0"/>
      <dgm:spPr/>
    </dgm:pt>
    <dgm:pt modelId="{62FC49DB-D73F-4E50-99F4-5DF8B534595C}" type="pres">
      <dgm:prSet presAssocID="{0E14B410-A41B-47E1-B326-DE6FC249DA0D}" presName="node" presStyleLbl="node1" presStyleIdx="9" presStyleCnt="11">
        <dgm:presLayoutVars>
          <dgm:bulletEnabled val="1"/>
        </dgm:presLayoutVars>
      </dgm:prSet>
      <dgm:spPr/>
    </dgm:pt>
    <dgm:pt modelId="{79625F6D-6861-4060-B9AC-EF7FC8868671}" type="pres">
      <dgm:prSet presAssocID="{8820EE62-7D2B-466C-96F4-0508234C492A}" presName="sibTrans" presStyleCnt="0"/>
      <dgm:spPr/>
    </dgm:pt>
    <dgm:pt modelId="{6D8B3353-A099-4377-887B-D326ABADB3BB}" type="pres">
      <dgm:prSet presAssocID="{0FB8738E-7347-4FEC-8F45-5713AF265803}" presName="node" presStyleLbl="node1" presStyleIdx="10" presStyleCnt="11" custScaleX="210473">
        <dgm:presLayoutVars>
          <dgm:bulletEnabled val="1"/>
        </dgm:presLayoutVars>
      </dgm:prSet>
      <dgm:spPr/>
    </dgm:pt>
  </dgm:ptLst>
  <dgm:cxnLst>
    <dgm:cxn modelId="{8034CE02-4F2B-43A0-A4D4-CFAED1B60357}" type="presOf" srcId="{0E14B410-A41B-47E1-B326-DE6FC249DA0D}" destId="{62FC49DB-D73F-4E50-99F4-5DF8B534595C}" srcOrd="0" destOrd="0" presId="urn:microsoft.com/office/officeart/2005/8/layout/default"/>
    <dgm:cxn modelId="{3868220A-46F9-4415-9B6F-DB99749441C3}" srcId="{A31ADE3A-8D24-4D47-B4A3-D83D7338BAD2}" destId="{FFD29331-BD82-4A5A-B52F-0C6C7BDB2F92}" srcOrd="6" destOrd="0" parTransId="{42977778-48B2-4F33-9ED4-C4498F3F2DDA}" sibTransId="{0A8CC966-E5AA-470B-B327-8BDF10B88103}"/>
    <dgm:cxn modelId="{50B9AF19-1D07-4228-866C-D35B0AF618DB}" srcId="{A31ADE3A-8D24-4D47-B4A3-D83D7338BAD2}" destId="{0E14B410-A41B-47E1-B326-DE6FC249DA0D}" srcOrd="9" destOrd="0" parTransId="{FC3E9A97-72C3-4D9B-95D0-4B85AE266EFF}" sibTransId="{8820EE62-7D2B-466C-96F4-0508234C492A}"/>
    <dgm:cxn modelId="{AD78B725-DABE-4416-8696-F35A0E1D40C1}" type="presOf" srcId="{D2281B91-FD56-4B88-ACE5-E21192BD9E7A}" destId="{8A3D8013-0862-4F5B-9845-096479F053BB}" srcOrd="0" destOrd="0" presId="urn:microsoft.com/office/officeart/2005/8/layout/default"/>
    <dgm:cxn modelId="{25169C2E-F2FF-4A09-8291-7BFF391180DB}" srcId="{A31ADE3A-8D24-4D47-B4A3-D83D7338BAD2}" destId="{DF03C95A-00E3-461E-9CB7-74897CA8EB6C}" srcOrd="2" destOrd="0" parTransId="{250328DA-1C6B-418D-BAA5-2C5BE390EB19}" sibTransId="{EC5F54E8-01F9-4FD8-AA00-3C2AEFA7A9E4}"/>
    <dgm:cxn modelId="{54A9043D-D2A5-4A24-AB8D-C34A7CDC6FCA}" type="presOf" srcId="{21EC7A0C-A7AC-41F7-AA74-57479443D61E}" destId="{A784D364-454F-46E4-8E4E-35CC36E637B1}" srcOrd="0" destOrd="0" presId="urn:microsoft.com/office/officeart/2005/8/layout/default"/>
    <dgm:cxn modelId="{1998FC62-18E9-4B9A-BC6A-7F6494F7F8C9}" type="presOf" srcId="{82BC49A1-41D0-40CB-BE6B-9209010DFFA6}" destId="{BF78DB55-EEBA-4E2B-B9A5-756681EFF3E8}" srcOrd="0" destOrd="0" presId="urn:microsoft.com/office/officeart/2005/8/layout/default"/>
    <dgm:cxn modelId="{6E596163-63FE-419A-A667-65161EAE7809}" type="presOf" srcId="{DF03C95A-00E3-461E-9CB7-74897CA8EB6C}" destId="{F22E19ED-4DD7-4F30-BDFB-6DEB406AC73E}" srcOrd="0" destOrd="0" presId="urn:microsoft.com/office/officeart/2005/8/layout/default"/>
    <dgm:cxn modelId="{9A93D869-AF59-491E-912F-AE070F30ED5E}" srcId="{A31ADE3A-8D24-4D47-B4A3-D83D7338BAD2}" destId="{82BC49A1-41D0-40CB-BE6B-9209010DFFA6}" srcOrd="4" destOrd="0" parTransId="{458BB05A-4EFF-4DEE-9537-0E99DC56E377}" sibTransId="{37326516-EEF2-4310-AFD6-E71B2DEB1AA8}"/>
    <dgm:cxn modelId="{82E1874C-C34E-444C-A106-84CA0772A0CB}" srcId="{A31ADE3A-8D24-4D47-B4A3-D83D7338BAD2}" destId="{483D2F8F-E9F3-4EB0-9B33-A857F2513F72}" srcOrd="7" destOrd="0" parTransId="{F0FEDCA0-7095-414D-AFA4-EA07860D965A}" sibTransId="{B7585ED3-2BA8-4A65-B8F1-C0D2BC02B448}"/>
    <dgm:cxn modelId="{8C5DC252-03EC-418F-AC07-81CEE03B0063}" srcId="{A31ADE3A-8D24-4D47-B4A3-D83D7338BAD2}" destId="{B212BC67-E495-476A-984D-4A7D12FC9CAC}" srcOrd="3" destOrd="0" parTransId="{705DCDBD-AC0E-4EF5-866F-96FD0B8215E6}" sibTransId="{EEB4C05D-5C01-4286-9FD0-1AF8BDD92C5D}"/>
    <dgm:cxn modelId="{4D86F17F-579D-445B-A68B-B823D85ABF49}" type="presOf" srcId="{CAF89625-B8ED-4C6D-A625-F1E7B0927177}" destId="{395F05AE-6EE0-4DF1-A9A9-464DDF1AAF36}" srcOrd="0" destOrd="0" presId="urn:microsoft.com/office/officeart/2005/8/layout/default"/>
    <dgm:cxn modelId="{345C1A8A-EA1E-4110-ABB4-EF3DB474A002}" type="presOf" srcId="{483D2F8F-E9F3-4EB0-9B33-A857F2513F72}" destId="{966ACE39-017C-4208-9144-F2D6D02F1210}" srcOrd="0" destOrd="0" presId="urn:microsoft.com/office/officeart/2005/8/layout/default"/>
    <dgm:cxn modelId="{2780D8A7-84AC-4C09-9F3C-4B8F52D95630}" srcId="{A31ADE3A-8D24-4D47-B4A3-D83D7338BAD2}" destId="{0FB8738E-7347-4FEC-8F45-5713AF265803}" srcOrd="10" destOrd="0" parTransId="{9E66F907-6A55-4F7B-8374-B7D30C944577}" sibTransId="{B23E3572-E96E-49B6-BBD1-DF47B34AEA0B}"/>
    <dgm:cxn modelId="{7A1A8BB3-C587-441D-9B72-5E26484A9693}" type="presOf" srcId="{A31ADE3A-8D24-4D47-B4A3-D83D7338BAD2}" destId="{E7D66BD4-CAF4-4CA2-BB75-8E4207BAD254}" srcOrd="0" destOrd="0" presId="urn:microsoft.com/office/officeart/2005/8/layout/default"/>
    <dgm:cxn modelId="{C7E1A2B6-5F3F-4DB3-B954-FF3F8650AEB8}" srcId="{A31ADE3A-8D24-4D47-B4A3-D83D7338BAD2}" destId="{D2281B91-FD56-4B88-ACE5-E21192BD9E7A}" srcOrd="8" destOrd="0" parTransId="{A4F09E33-C277-4A63-A72A-F319E8C1B40F}" sibTransId="{524F03B8-D13E-4B32-8A33-08B56DD90508}"/>
    <dgm:cxn modelId="{C613E9B8-C6B3-475C-95C5-76C8672D5D0B}" type="presOf" srcId="{FFD29331-BD82-4A5A-B52F-0C6C7BDB2F92}" destId="{BBB24183-6D89-417C-A3EE-2A96F8D47800}" srcOrd="0" destOrd="0" presId="urn:microsoft.com/office/officeart/2005/8/layout/default"/>
    <dgm:cxn modelId="{C34EF7CF-D8F3-4AB1-92F8-26D80921BFA9}" srcId="{A31ADE3A-8D24-4D47-B4A3-D83D7338BAD2}" destId="{CAF89625-B8ED-4C6D-A625-F1E7B0927177}" srcOrd="0" destOrd="0" parTransId="{023417A0-86E7-417A-B5F0-842590D261EE}" sibTransId="{BF747A03-B1D7-4013-9601-13397B01EDAE}"/>
    <dgm:cxn modelId="{820F2DEA-69C9-473A-ABEA-78E78B166A6E}" type="presOf" srcId="{0FB8738E-7347-4FEC-8F45-5713AF265803}" destId="{6D8B3353-A099-4377-887B-D326ABADB3BB}" srcOrd="0" destOrd="0" presId="urn:microsoft.com/office/officeart/2005/8/layout/default"/>
    <dgm:cxn modelId="{E03857EC-3C22-43B7-A86E-BE625500BA0B}" srcId="{A31ADE3A-8D24-4D47-B4A3-D83D7338BAD2}" destId="{21EC7A0C-A7AC-41F7-AA74-57479443D61E}" srcOrd="1" destOrd="0" parTransId="{77C967B6-09F1-4F22-AFAD-AB77953E0AD9}" sibTransId="{CB99D920-2C96-45AC-9781-8F19B3A4D7DD}"/>
    <dgm:cxn modelId="{06DD86EF-B2FD-4B6F-A071-0A38DA992757}" type="presOf" srcId="{B212BC67-E495-476A-984D-4A7D12FC9CAC}" destId="{03DC62AD-567C-4F83-852E-A5194D6C00C6}" srcOrd="0" destOrd="0" presId="urn:microsoft.com/office/officeart/2005/8/layout/default"/>
    <dgm:cxn modelId="{6B88EEF5-948E-41B2-8859-4E40482FEF54}" srcId="{A31ADE3A-8D24-4D47-B4A3-D83D7338BAD2}" destId="{9459E0AC-751F-4C4A-9B69-7F3DCB65EC36}" srcOrd="5" destOrd="0" parTransId="{AF5AD905-BB42-495C-9256-E1FB9C691720}" sibTransId="{3FD773FD-6E44-475B-BDC8-5512CD61970A}"/>
    <dgm:cxn modelId="{EB59EBFD-3BA4-42D2-A631-0BB389A092DF}" type="presOf" srcId="{9459E0AC-751F-4C4A-9B69-7F3DCB65EC36}" destId="{EEADD39C-6325-45CC-863E-C9A3E22351BC}" srcOrd="0" destOrd="0" presId="urn:microsoft.com/office/officeart/2005/8/layout/default"/>
    <dgm:cxn modelId="{AAD875D0-F78B-43ED-9950-25D0C2E66139}" type="presParOf" srcId="{E7D66BD4-CAF4-4CA2-BB75-8E4207BAD254}" destId="{395F05AE-6EE0-4DF1-A9A9-464DDF1AAF36}" srcOrd="0" destOrd="0" presId="urn:microsoft.com/office/officeart/2005/8/layout/default"/>
    <dgm:cxn modelId="{EAF75E37-48BB-4A62-BD23-9C189E985494}" type="presParOf" srcId="{E7D66BD4-CAF4-4CA2-BB75-8E4207BAD254}" destId="{3C1DF931-17FA-466C-9C78-479A8EED45F4}" srcOrd="1" destOrd="0" presId="urn:microsoft.com/office/officeart/2005/8/layout/default"/>
    <dgm:cxn modelId="{75DC99A4-51A7-4F1D-A50D-24FDFCAAA6C7}" type="presParOf" srcId="{E7D66BD4-CAF4-4CA2-BB75-8E4207BAD254}" destId="{A784D364-454F-46E4-8E4E-35CC36E637B1}" srcOrd="2" destOrd="0" presId="urn:microsoft.com/office/officeart/2005/8/layout/default"/>
    <dgm:cxn modelId="{1C66844D-A95B-4825-B0B1-506E4FAAB04E}" type="presParOf" srcId="{E7D66BD4-CAF4-4CA2-BB75-8E4207BAD254}" destId="{04840C95-14A2-4F72-A606-D38CBABB2803}" srcOrd="3" destOrd="0" presId="urn:microsoft.com/office/officeart/2005/8/layout/default"/>
    <dgm:cxn modelId="{61C4941E-1C03-4B5B-B314-58A7B4755FB9}" type="presParOf" srcId="{E7D66BD4-CAF4-4CA2-BB75-8E4207BAD254}" destId="{F22E19ED-4DD7-4F30-BDFB-6DEB406AC73E}" srcOrd="4" destOrd="0" presId="urn:microsoft.com/office/officeart/2005/8/layout/default"/>
    <dgm:cxn modelId="{479D420B-509C-4CF2-A161-192F28CBFB52}" type="presParOf" srcId="{E7D66BD4-CAF4-4CA2-BB75-8E4207BAD254}" destId="{7392C49A-D626-41C4-9E1F-89F1837F6B87}" srcOrd="5" destOrd="0" presId="urn:microsoft.com/office/officeart/2005/8/layout/default"/>
    <dgm:cxn modelId="{89A95CB1-6B7A-4263-810A-395153A53B17}" type="presParOf" srcId="{E7D66BD4-CAF4-4CA2-BB75-8E4207BAD254}" destId="{03DC62AD-567C-4F83-852E-A5194D6C00C6}" srcOrd="6" destOrd="0" presId="urn:microsoft.com/office/officeart/2005/8/layout/default"/>
    <dgm:cxn modelId="{570F2387-20CF-42FF-A3EB-234F199DD343}" type="presParOf" srcId="{E7D66BD4-CAF4-4CA2-BB75-8E4207BAD254}" destId="{C2CB2850-FC37-46BC-BD08-734108E6F34A}" srcOrd="7" destOrd="0" presId="urn:microsoft.com/office/officeart/2005/8/layout/default"/>
    <dgm:cxn modelId="{2F50CE4A-36E1-4AB1-985C-E0C0FC803FEC}" type="presParOf" srcId="{E7D66BD4-CAF4-4CA2-BB75-8E4207BAD254}" destId="{BF78DB55-EEBA-4E2B-B9A5-756681EFF3E8}" srcOrd="8" destOrd="0" presId="urn:microsoft.com/office/officeart/2005/8/layout/default"/>
    <dgm:cxn modelId="{22B3A40F-7A87-4A9A-AB84-27C3A50FFB0E}" type="presParOf" srcId="{E7D66BD4-CAF4-4CA2-BB75-8E4207BAD254}" destId="{52362610-6756-495B-BA33-879A0C31B38D}" srcOrd="9" destOrd="0" presId="urn:microsoft.com/office/officeart/2005/8/layout/default"/>
    <dgm:cxn modelId="{A1FAE49A-DBC6-4DDA-A4B7-062F002E8E9B}" type="presParOf" srcId="{E7D66BD4-CAF4-4CA2-BB75-8E4207BAD254}" destId="{EEADD39C-6325-45CC-863E-C9A3E22351BC}" srcOrd="10" destOrd="0" presId="urn:microsoft.com/office/officeart/2005/8/layout/default"/>
    <dgm:cxn modelId="{01705346-6126-4CBD-AE7F-65824D126D37}" type="presParOf" srcId="{E7D66BD4-CAF4-4CA2-BB75-8E4207BAD254}" destId="{B1B85011-CD13-4104-8DCB-D690FB15460E}" srcOrd="11" destOrd="0" presId="urn:microsoft.com/office/officeart/2005/8/layout/default"/>
    <dgm:cxn modelId="{260EC2E8-09F4-44D8-BAA7-BBCE77EB3AC7}" type="presParOf" srcId="{E7D66BD4-CAF4-4CA2-BB75-8E4207BAD254}" destId="{BBB24183-6D89-417C-A3EE-2A96F8D47800}" srcOrd="12" destOrd="0" presId="urn:microsoft.com/office/officeart/2005/8/layout/default"/>
    <dgm:cxn modelId="{9CB1E665-6483-49D2-9119-8B1EB2A86148}" type="presParOf" srcId="{E7D66BD4-CAF4-4CA2-BB75-8E4207BAD254}" destId="{5A064232-7D4F-41C1-8D40-276C5E5C0794}" srcOrd="13" destOrd="0" presId="urn:microsoft.com/office/officeart/2005/8/layout/default"/>
    <dgm:cxn modelId="{5BA3E9B8-FC7A-45A2-BB6C-605B49B09A36}" type="presParOf" srcId="{E7D66BD4-CAF4-4CA2-BB75-8E4207BAD254}" destId="{966ACE39-017C-4208-9144-F2D6D02F1210}" srcOrd="14" destOrd="0" presId="urn:microsoft.com/office/officeart/2005/8/layout/default"/>
    <dgm:cxn modelId="{F1BE1C4A-DC91-4352-9ED5-25AE842824AD}" type="presParOf" srcId="{E7D66BD4-CAF4-4CA2-BB75-8E4207BAD254}" destId="{17ADD453-3CBC-4F79-8B16-2825D8C024D0}" srcOrd="15" destOrd="0" presId="urn:microsoft.com/office/officeart/2005/8/layout/default"/>
    <dgm:cxn modelId="{EFDE1FB7-ABB7-4F3E-BAAA-28F073B3FB93}" type="presParOf" srcId="{E7D66BD4-CAF4-4CA2-BB75-8E4207BAD254}" destId="{8A3D8013-0862-4F5B-9845-096479F053BB}" srcOrd="16" destOrd="0" presId="urn:microsoft.com/office/officeart/2005/8/layout/default"/>
    <dgm:cxn modelId="{D5457E3A-15AF-41A4-874A-FDEA45B49346}" type="presParOf" srcId="{E7D66BD4-CAF4-4CA2-BB75-8E4207BAD254}" destId="{45A87C77-F88E-46FB-9CA2-CB6EAED671D9}" srcOrd="17" destOrd="0" presId="urn:microsoft.com/office/officeart/2005/8/layout/default"/>
    <dgm:cxn modelId="{66C6A615-5673-4D57-8BD9-BD1E35C5A911}" type="presParOf" srcId="{E7D66BD4-CAF4-4CA2-BB75-8E4207BAD254}" destId="{62FC49DB-D73F-4E50-99F4-5DF8B534595C}" srcOrd="18" destOrd="0" presId="urn:microsoft.com/office/officeart/2005/8/layout/default"/>
    <dgm:cxn modelId="{69D96035-08DB-43B4-A21D-B356D7F0A9E9}" type="presParOf" srcId="{E7D66BD4-CAF4-4CA2-BB75-8E4207BAD254}" destId="{79625F6D-6861-4060-B9AC-EF7FC8868671}" srcOrd="19" destOrd="0" presId="urn:microsoft.com/office/officeart/2005/8/layout/default"/>
    <dgm:cxn modelId="{ACC376A3-51AE-4300-BEAA-20218022D09F}" type="presParOf" srcId="{E7D66BD4-CAF4-4CA2-BB75-8E4207BAD254}" destId="{6D8B3353-A099-4377-887B-D326ABADB3BB}"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C3F9FD3-A1B0-4CA3-BD48-1BE413821671}" type="doc">
      <dgm:prSet loTypeId="urn:microsoft.com/office/officeart/2017/3/layout/HorizontalPathTimeline" loCatId="process" qsTypeId="urn:microsoft.com/office/officeart/2005/8/quickstyle/simple4" qsCatId="simple" csTypeId="urn:microsoft.com/office/officeart/2005/8/colors/accent2_2" csCatId="accent2" phldr="1"/>
      <dgm:spPr/>
      <dgm:t>
        <a:bodyPr/>
        <a:lstStyle/>
        <a:p>
          <a:endParaRPr lang="en-US"/>
        </a:p>
      </dgm:t>
    </dgm:pt>
    <dgm:pt modelId="{22B9A553-100F-428B-AEBB-87F59233C4D2}">
      <dgm:prSet/>
      <dgm:spPr/>
      <dgm:t>
        <a:bodyPr/>
        <a:lstStyle/>
        <a:p>
          <a:pPr>
            <a:defRPr b="1"/>
          </a:pPr>
          <a:r>
            <a:rPr lang="en-US"/>
            <a:t>May 2025</a:t>
          </a:r>
        </a:p>
      </dgm:t>
    </dgm:pt>
    <dgm:pt modelId="{23E67DD6-E83F-4B62-9499-0A2694A3A57B}" type="parTrans" cxnId="{04BC5001-4730-4E8F-A2B8-B12CD8E63328}">
      <dgm:prSet/>
      <dgm:spPr/>
      <dgm:t>
        <a:bodyPr/>
        <a:lstStyle/>
        <a:p>
          <a:endParaRPr lang="en-US"/>
        </a:p>
      </dgm:t>
    </dgm:pt>
    <dgm:pt modelId="{29BC1791-CA4F-437C-B36B-98357DEE1A0F}" type="sibTrans" cxnId="{04BC5001-4730-4E8F-A2B8-B12CD8E63328}">
      <dgm:prSet/>
      <dgm:spPr/>
      <dgm:t>
        <a:bodyPr/>
        <a:lstStyle/>
        <a:p>
          <a:endParaRPr lang="en-US"/>
        </a:p>
      </dgm:t>
    </dgm:pt>
    <dgm:pt modelId="{D43628D6-1E03-45E1-87E1-82E0C497DA3C}">
      <dgm:prSet/>
      <dgm:spPr/>
      <dgm:t>
        <a:bodyPr/>
        <a:lstStyle/>
        <a:p>
          <a:r>
            <a:rPr lang="en-US">
              <a:solidFill>
                <a:schemeClr val="accent1">
                  <a:lumMod val="50000"/>
                </a:schemeClr>
              </a:solidFill>
            </a:rPr>
            <a:t>Read through your Grant Agreement and sign this via DocuSign by 30th May </a:t>
          </a:r>
        </a:p>
      </dgm:t>
    </dgm:pt>
    <dgm:pt modelId="{F82E65B7-3044-4BA1-B6BE-11F2792ADC6A}" type="parTrans" cxnId="{DA6E7C88-9616-4D3C-903C-351135606DC7}">
      <dgm:prSet/>
      <dgm:spPr/>
      <dgm:t>
        <a:bodyPr/>
        <a:lstStyle/>
        <a:p>
          <a:endParaRPr lang="en-US"/>
        </a:p>
      </dgm:t>
    </dgm:pt>
    <dgm:pt modelId="{C3D29214-09DD-4753-817B-980471FB1DFA}" type="sibTrans" cxnId="{DA6E7C88-9616-4D3C-903C-351135606DC7}">
      <dgm:prSet/>
      <dgm:spPr/>
      <dgm:t>
        <a:bodyPr/>
        <a:lstStyle/>
        <a:p>
          <a:endParaRPr lang="en-US"/>
        </a:p>
      </dgm:t>
    </dgm:pt>
    <dgm:pt modelId="{1B346F7B-5C12-4853-B6F1-520A3006E065}">
      <dgm:prSet/>
      <dgm:spPr/>
      <dgm:t>
        <a:bodyPr/>
        <a:lstStyle/>
        <a:p>
          <a:r>
            <a:rPr lang="en-US">
              <a:solidFill>
                <a:schemeClr val="accent1">
                  <a:lumMod val="50000"/>
                </a:schemeClr>
              </a:solidFill>
            </a:rPr>
            <a:t>Review and agree your individual payment schedule</a:t>
          </a:r>
        </a:p>
      </dgm:t>
    </dgm:pt>
    <dgm:pt modelId="{B2DE7B4F-8673-4AF7-BB62-6CB7D73E86A8}" type="parTrans" cxnId="{1D6B1E71-A86D-44F5-BA5F-1931203B743A}">
      <dgm:prSet/>
      <dgm:spPr/>
      <dgm:t>
        <a:bodyPr/>
        <a:lstStyle/>
        <a:p>
          <a:endParaRPr lang="en-US"/>
        </a:p>
      </dgm:t>
    </dgm:pt>
    <dgm:pt modelId="{16A9642A-C3C5-4738-8687-D6B288E0C52F}" type="sibTrans" cxnId="{1D6B1E71-A86D-44F5-BA5F-1931203B743A}">
      <dgm:prSet/>
      <dgm:spPr/>
      <dgm:t>
        <a:bodyPr/>
        <a:lstStyle/>
        <a:p>
          <a:endParaRPr lang="en-US"/>
        </a:p>
      </dgm:t>
    </dgm:pt>
    <dgm:pt modelId="{6D6B1B01-9EAF-4A2B-AF31-434BE45C6660}">
      <dgm:prSet/>
      <dgm:spPr/>
      <dgm:t>
        <a:bodyPr/>
        <a:lstStyle/>
        <a:p>
          <a:pPr>
            <a:defRPr b="1"/>
          </a:pPr>
          <a:r>
            <a:rPr lang="en-US"/>
            <a:t>June 2025</a:t>
          </a:r>
        </a:p>
      </dgm:t>
    </dgm:pt>
    <dgm:pt modelId="{29E871FE-6F34-4F4C-8EF8-FBA89F0272A6}" type="parTrans" cxnId="{53C32E96-27C0-42A3-91B4-7D218DD49C94}">
      <dgm:prSet/>
      <dgm:spPr/>
      <dgm:t>
        <a:bodyPr/>
        <a:lstStyle/>
        <a:p>
          <a:endParaRPr lang="en-US"/>
        </a:p>
      </dgm:t>
    </dgm:pt>
    <dgm:pt modelId="{E56AD77F-DC13-4F42-9B9A-9BF80B896DC4}" type="sibTrans" cxnId="{53C32E96-27C0-42A3-91B4-7D218DD49C94}">
      <dgm:prSet/>
      <dgm:spPr/>
      <dgm:t>
        <a:bodyPr/>
        <a:lstStyle/>
        <a:p>
          <a:endParaRPr lang="en-US"/>
        </a:p>
      </dgm:t>
    </dgm:pt>
    <dgm:pt modelId="{B2CBC33F-7F87-4BA8-A5D1-7E4E01BC58E3}">
      <dgm:prSet/>
      <dgm:spPr/>
      <dgm:t>
        <a:bodyPr/>
        <a:lstStyle/>
        <a:p>
          <a:pPr>
            <a:defRPr b="1"/>
          </a:pPr>
          <a:r>
            <a:rPr lang="en-US"/>
            <a:t>July 2025</a:t>
          </a:r>
        </a:p>
      </dgm:t>
    </dgm:pt>
    <dgm:pt modelId="{83F6691A-3E34-4811-B1DE-E1839DC2425F}" type="parTrans" cxnId="{AB9383D6-AB16-4E9B-A1C0-0EC94E1944F0}">
      <dgm:prSet/>
      <dgm:spPr/>
      <dgm:t>
        <a:bodyPr/>
        <a:lstStyle/>
        <a:p>
          <a:endParaRPr lang="en-US"/>
        </a:p>
      </dgm:t>
    </dgm:pt>
    <dgm:pt modelId="{AF11BF70-7C95-48AF-A2B5-3719116BEB85}" type="sibTrans" cxnId="{AB9383D6-AB16-4E9B-A1C0-0EC94E1944F0}">
      <dgm:prSet/>
      <dgm:spPr/>
      <dgm:t>
        <a:bodyPr/>
        <a:lstStyle/>
        <a:p>
          <a:endParaRPr lang="en-US"/>
        </a:p>
      </dgm:t>
    </dgm:pt>
    <dgm:pt modelId="{FF103EC6-EF88-48BC-847B-4F8527D1DD2B}">
      <dgm:prSet/>
      <dgm:spPr/>
      <dgm:t>
        <a:bodyPr/>
        <a:lstStyle/>
        <a:p>
          <a:r>
            <a:rPr lang="en-US">
              <a:solidFill>
                <a:schemeClr val="accent1">
                  <a:lumMod val="50000"/>
                </a:schemeClr>
              </a:solidFill>
            </a:rPr>
            <a:t>All projects to start (unless agreed with monitoring officer</a:t>
          </a:r>
          <a:r>
            <a:rPr lang="en-US"/>
            <a:t>)</a:t>
          </a:r>
        </a:p>
      </dgm:t>
    </dgm:pt>
    <dgm:pt modelId="{2E7CD8DE-8010-4B88-A3AC-4ADC02C94AB4}" type="parTrans" cxnId="{06081FE2-5D63-4504-AB02-A2557CDE94CE}">
      <dgm:prSet/>
      <dgm:spPr/>
      <dgm:t>
        <a:bodyPr/>
        <a:lstStyle/>
        <a:p>
          <a:endParaRPr lang="en-US"/>
        </a:p>
      </dgm:t>
    </dgm:pt>
    <dgm:pt modelId="{05233A49-ED54-4435-9A09-AE9D99A4BD00}" type="sibTrans" cxnId="{06081FE2-5D63-4504-AB02-A2557CDE94CE}">
      <dgm:prSet/>
      <dgm:spPr/>
      <dgm:t>
        <a:bodyPr/>
        <a:lstStyle/>
        <a:p>
          <a:endParaRPr lang="en-US"/>
        </a:p>
      </dgm:t>
    </dgm:pt>
    <dgm:pt modelId="{AE1EDBAB-974D-40AA-B153-645692038F56}">
      <dgm:prSet/>
      <dgm:spPr/>
      <dgm:t>
        <a:bodyPr/>
        <a:lstStyle/>
        <a:p>
          <a:pPr>
            <a:defRPr b="1"/>
          </a:pPr>
          <a:r>
            <a:rPr lang="en-US"/>
            <a:t>Sep. 2027</a:t>
          </a:r>
        </a:p>
      </dgm:t>
    </dgm:pt>
    <dgm:pt modelId="{5DB2523B-3C11-40B6-8709-90EE1261352C}" type="parTrans" cxnId="{08688549-2995-4E16-9470-CE157C98EAC2}">
      <dgm:prSet/>
      <dgm:spPr/>
      <dgm:t>
        <a:bodyPr/>
        <a:lstStyle/>
        <a:p>
          <a:endParaRPr lang="en-US"/>
        </a:p>
      </dgm:t>
    </dgm:pt>
    <dgm:pt modelId="{50F332B3-0899-40CB-BA67-B7F8208F2338}" type="sibTrans" cxnId="{08688549-2995-4E16-9470-CE157C98EAC2}">
      <dgm:prSet/>
      <dgm:spPr/>
      <dgm:t>
        <a:bodyPr/>
        <a:lstStyle/>
        <a:p>
          <a:endParaRPr lang="en-US"/>
        </a:p>
      </dgm:t>
    </dgm:pt>
    <dgm:pt modelId="{4AD5BAA3-2925-4928-B58D-904D150BB187}">
      <dgm:prSet/>
      <dgm:spPr/>
      <dgm:t>
        <a:bodyPr/>
        <a:lstStyle/>
        <a:p>
          <a:r>
            <a:rPr lang="en-US">
              <a:solidFill>
                <a:schemeClr val="accent1">
                  <a:lumMod val="50000"/>
                </a:schemeClr>
              </a:solidFill>
            </a:rPr>
            <a:t>Closure report including final details of expenditure - due 30th September (unless project is completed sooner)</a:t>
          </a:r>
        </a:p>
      </dgm:t>
    </dgm:pt>
    <dgm:pt modelId="{DBA499B0-0ABC-4046-B523-8B31397D0ED1}" type="parTrans" cxnId="{602A9611-986C-41A0-BBDB-D5BB3D83FD47}">
      <dgm:prSet/>
      <dgm:spPr/>
      <dgm:t>
        <a:bodyPr/>
        <a:lstStyle/>
        <a:p>
          <a:endParaRPr lang="en-US"/>
        </a:p>
      </dgm:t>
    </dgm:pt>
    <dgm:pt modelId="{5DFE5BB9-A203-4B6A-96ED-C10529F96F99}" type="sibTrans" cxnId="{602A9611-986C-41A0-BBDB-D5BB3D83FD47}">
      <dgm:prSet/>
      <dgm:spPr/>
      <dgm:t>
        <a:bodyPr/>
        <a:lstStyle/>
        <a:p>
          <a:endParaRPr lang="en-US"/>
        </a:p>
      </dgm:t>
    </dgm:pt>
    <dgm:pt modelId="{7EA982A1-F781-4086-A791-24A629D261D7}">
      <dgm:prSet/>
      <dgm:spPr/>
      <dgm:t>
        <a:bodyPr/>
        <a:lstStyle/>
        <a:p>
          <a:r>
            <a:rPr lang="en-US">
              <a:solidFill>
                <a:schemeClr val="accent1">
                  <a:lumMod val="50000"/>
                </a:schemeClr>
              </a:solidFill>
            </a:rPr>
            <a:t>1:1 Mobilisation meeting with your monitoring officer </a:t>
          </a:r>
        </a:p>
      </dgm:t>
    </dgm:pt>
    <dgm:pt modelId="{CA61E64C-D3D4-4775-9048-2FD1EC2B5B5E}" type="sibTrans" cxnId="{F4C49AB2-4F5A-4DD8-851C-764C76961616}">
      <dgm:prSet/>
      <dgm:spPr/>
      <dgm:t>
        <a:bodyPr/>
        <a:lstStyle/>
        <a:p>
          <a:endParaRPr lang="en-US"/>
        </a:p>
      </dgm:t>
    </dgm:pt>
    <dgm:pt modelId="{D0C33073-6441-48B8-BF53-7E9D06814545}" type="parTrans" cxnId="{F4C49AB2-4F5A-4DD8-851C-764C76961616}">
      <dgm:prSet/>
      <dgm:spPr/>
      <dgm:t>
        <a:bodyPr/>
        <a:lstStyle/>
        <a:p>
          <a:endParaRPr lang="en-US"/>
        </a:p>
      </dgm:t>
    </dgm:pt>
    <dgm:pt modelId="{1EB7A566-CD7F-4B58-9BBC-15C4D978B8D3}" type="pres">
      <dgm:prSet presAssocID="{AC3F9FD3-A1B0-4CA3-BD48-1BE413821671}" presName="root" presStyleCnt="0">
        <dgm:presLayoutVars>
          <dgm:chMax/>
          <dgm:chPref/>
          <dgm:animLvl val="lvl"/>
        </dgm:presLayoutVars>
      </dgm:prSet>
      <dgm:spPr/>
    </dgm:pt>
    <dgm:pt modelId="{13FAAEA4-569A-45B6-B535-F6D3C77F69D7}" type="pres">
      <dgm:prSet presAssocID="{AC3F9FD3-A1B0-4CA3-BD48-1BE413821671}" presName="divider" presStyleLbl="node1" presStyleIdx="0" presStyleCnt="1"/>
      <dgm:spPr/>
    </dgm:pt>
    <dgm:pt modelId="{725832DE-0AEC-49CE-A7AE-555146CA437C}" type="pres">
      <dgm:prSet presAssocID="{AC3F9FD3-A1B0-4CA3-BD48-1BE413821671}" presName="nodes" presStyleCnt="0">
        <dgm:presLayoutVars>
          <dgm:chMax/>
          <dgm:chPref/>
          <dgm:animLvl val="lvl"/>
        </dgm:presLayoutVars>
      </dgm:prSet>
      <dgm:spPr/>
    </dgm:pt>
    <dgm:pt modelId="{AF410664-567B-44F1-9008-627C08635887}" type="pres">
      <dgm:prSet presAssocID="{22B9A553-100F-428B-AEBB-87F59233C4D2}" presName="composite" presStyleCnt="0"/>
      <dgm:spPr/>
    </dgm:pt>
    <dgm:pt modelId="{3762EDAA-A64D-4411-A4DA-2B12C59983FA}" type="pres">
      <dgm:prSet presAssocID="{22B9A553-100F-428B-AEBB-87F59233C4D2}" presName="L1TextContainer" presStyleLbl="revTx" presStyleIdx="0" presStyleCnt="4">
        <dgm:presLayoutVars>
          <dgm:chMax val="1"/>
          <dgm:chPref val="1"/>
          <dgm:bulletEnabled val="1"/>
        </dgm:presLayoutVars>
      </dgm:prSet>
      <dgm:spPr/>
    </dgm:pt>
    <dgm:pt modelId="{CA823C67-6D0A-436E-92DA-CD6896ABA662}" type="pres">
      <dgm:prSet presAssocID="{22B9A553-100F-428B-AEBB-87F59233C4D2}" presName="L2TextContainerWrapper" presStyleCnt="0">
        <dgm:presLayoutVars>
          <dgm:chMax val="0"/>
          <dgm:chPref val="0"/>
          <dgm:bulletEnabled val="1"/>
        </dgm:presLayoutVars>
      </dgm:prSet>
      <dgm:spPr/>
    </dgm:pt>
    <dgm:pt modelId="{419C9DC6-A476-4A29-95ED-4A51E19401F2}" type="pres">
      <dgm:prSet presAssocID="{22B9A553-100F-428B-AEBB-87F59233C4D2}" presName="L2TextContainer" presStyleLbl="bgAccFollowNode1" presStyleIdx="0" presStyleCnt="4"/>
      <dgm:spPr/>
    </dgm:pt>
    <dgm:pt modelId="{7C3E541D-F5B0-49A8-9FFE-784D7EB32971}" type="pres">
      <dgm:prSet presAssocID="{22B9A553-100F-428B-AEBB-87F59233C4D2}" presName="FlexibleEmptyPlaceHolder" presStyleCnt="0"/>
      <dgm:spPr/>
    </dgm:pt>
    <dgm:pt modelId="{FB4A65D0-1439-4F4A-84B4-2913C79C586E}" type="pres">
      <dgm:prSet presAssocID="{22B9A553-100F-428B-AEBB-87F59233C4D2}" presName="ConnectLine" presStyleLbl="alignNode1" presStyleIdx="0" presStyleCnt="4"/>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hueOff val="0"/>
              <a:satOff val="0"/>
              <a:lumOff val="0"/>
              <a:alphaOff val="0"/>
            </a:schemeClr>
          </a:solidFill>
          <a:prstDash val="dash"/>
          <a:miter lim="800000"/>
        </a:ln>
        <a:effectLst/>
      </dgm:spPr>
    </dgm:pt>
    <dgm:pt modelId="{9B7AB62A-C18F-40DA-ACB6-4E2B9B1508B6}" type="pres">
      <dgm:prSet presAssocID="{22B9A553-100F-428B-AEBB-87F59233C4D2}" presName="ConnectorPoint" presStyleLbl="fgAcc1" presStyleIdx="0" presStyleCnt="4"/>
      <dgm:spPr>
        <a:solidFill>
          <a:schemeClr val="lt1">
            <a:alpha val="90000"/>
            <a:hueOff val="0"/>
            <a:satOff val="0"/>
            <a:lumOff val="0"/>
            <a:alphaOff val="0"/>
          </a:schemeClr>
        </a:solidFill>
        <a:ln w="6350" cap="flat" cmpd="sng" algn="ctr">
          <a:noFill/>
          <a:prstDash val="solid"/>
          <a:miter lim="800000"/>
        </a:ln>
        <a:effectLst/>
      </dgm:spPr>
    </dgm:pt>
    <dgm:pt modelId="{64903A26-F107-4EF0-BCDC-2759E9F9B8BE}" type="pres">
      <dgm:prSet presAssocID="{22B9A553-100F-428B-AEBB-87F59233C4D2}" presName="EmptyPlaceHolder" presStyleCnt="0"/>
      <dgm:spPr/>
    </dgm:pt>
    <dgm:pt modelId="{60E61140-3285-4BBF-9815-8A84E6854A1B}" type="pres">
      <dgm:prSet presAssocID="{29BC1791-CA4F-437C-B36B-98357DEE1A0F}" presName="spaceBetweenRectangles" presStyleCnt="0"/>
      <dgm:spPr/>
    </dgm:pt>
    <dgm:pt modelId="{550193A8-9E31-4A2D-9B3E-5818C6E512D5}" type="pres">
      <dgm:prSet presAssocID="{6D6B1B01-9EAF-4A2B-AF31-434BE45C6660}" presName="composite" presStyleCnt="0"/>
      <dgm:spPr/>
    </dgm:pt>
    <dgm:pt modelId="{553369E4-9357-43EC-9B61-B0F862D4BE85}" type="pres">
      <dgm:prSet presAssocID="{6D6B1B01-9EAF-4A2B-AF31-434BE45C6660}" presName="L1TextContainer" presStyleLbl="revTx" presStyleIdx="1" presStyleCnt="4">
        <dgm:presLayoutVars>
          <dgm:chMax val="1"/>
          <dgm:chPref val="1"/>
          <dgm:bulletEnabled val="1"/>
        </dgm:presLayoutVars>
      </dgm:prSet>
      <dgm:spPr/>
    </dgm:pt>
    <dgm:pt modelId="{35DEC28F-6D21-4197-ADAA-945CB5AE48F2}" type="pres">
      <dgm:prSet presAssocID="{6D6B1B01-9EAF-4A2B-AF31-434BE45C6660}" presName="L2TextContainerWrapper" presStyleCnt="0">
        <dgm:presLayoutVars>
          <dgm:chMax val="0"/>
          <dgm:chPref val="0"/>
          <dgm:bulletEnabled val="1"/>
        </dgm:presLayoutVars>
      </dgm:prSet>
      <dgm:spPr/>
    </dgm:pt>
    <dgm:pt modelId="{B95A4C60-8D34-4A20-8BBD-09AD3F17C03F}" type="pres">
      <dgm:prSet presAssocID="{6D6B1B01-9EAF-4A2B-AF31-434BE45C6660}" presName="L2TextContainer" presStyleLbl="bgAccFollowNode1" presStyleIdx="1" presStyleCnt="4"/>
      <dgm:spPr/>
    </dgm:pt>
    <dgm:pt modelId="{C64BF04C-F1B2-4C90-AB03-41279BD7C8D1}" type="pres">
      <dgm:prSet presAssocID="{6D6B1B01-9EAF-4A2B-AF31-434BE45C6660}" presName="FlexibleEmptyPlaceHolder" presStyleCnt="0"/>
      <dgm:spPr/>
    </dgm:pt>
    <dgm:pt modelId="{A995CD32-DF5C-4BE3-BE0F-847D53BB5043}" type="pres">
      <dgm:prSet presAssocID="{6D6B1B01-9EAF-4A2B-AF31-434BE45C6660}" presName="ConnectLine" presStyleLbl="alignNode1" presStyleIdx="1" presStyleCnt="4"/>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hueOff val="0"/>
              <a:satOff val="0"/>
              <a:lumOff val="0"/>
              <a:alphaOff val="0"/>
            </a:schemeClr>
          </a:solidFill>
          <a:prstDash val="dash"/>
          <a:miter lim="800000"/>
        </a:ln>
        <a:effectLst/>
      </dgm:spPr>
    </dgm:pt>
    <dgm:pt modelId="{D240C4C1-7AAC-46A1-B046-A047C234BA59}" type="pres">
      <dgm:prSet presAssocID="{6D6B1B01-9EAF-4A2B-AF31-434BE45C6660}" presName="ConnectorPoint" presStyleLbl="fgAcc1" presStyleIdx="1" presStyleCnt="4"/>
      <dgm:spPr>
        <a:solidFill>
          <a:schemeClr val="lt1">
            <a:alpha val="90000"/>
            <a:hueOff val="0"/>
            <a:satOff val="0"/>
            <a:lumOff val="0"/>
            <a:alphaOff val="0"/>
          </a:schemeClr>
        </a:solidFill>
        <a:ln w="6350" cap="flat" cmpd="sng" algn="ctr">
          <a:noFill/>
          <a:prstDash val="solid"/>
          <a:miter lim="800000"/>
        </a:ln>
        <a:effectLst/>
      </dgm:spPr>
    </dgm:pt>
    <dgm:pt modelId="{2EC08DB5-8B66-4ABB-BBD5-2C7BD6738D36}" type="pres">
      <dgm:prSet presAssocID="{6D6B1B01-9EAF-4A2B-AF31-434BE45C6660}" presName="EmptyPlaceHolder" presStyleCnt="0"/>
      <dgm:spPr/>
    </dgm:pt>
    <dgm:pt modelId="{CF849595-346C-4000-ABB8-4719A11C4E28}" type="pres">
      <dgm:prSet presAssocID="{E56AD77F-DC13-4F42-9B9A-9BF80B896DC4}" presName="spaceBetweenRectangles" presStyleCnt="0"/>
      <dgm:spPr/>
    </dgm:pt>
    <dgm:pt modelId="{00A8AD35-FC2D-4858-83BF-EC81611C0332}" type="pres">
      <dgm:prSet presAssocID="{B2CBC33F-7F87-4BA8-A5D1-7E4E01BC58E3}" presName="composite" presStyleCnt="0"/>
      <dgm:spPr/>
    </dgm:pt>
    <dgm:pt modelId="{1EE9D060-EBD1-4BBF-BB43-EDBAE327A211}" type="pres">
      <dgm:prSet presAssocID="{B2CBC33F-7F87-4BA8-A5D1-7E4E01BC58E3}" presName="L1TextContainer" presStyleLbl="revTx" presStyleIdx="2" presStyleCnt="4">
        <dgm:presLayoutVars>
          <dgm:chMax val="1"/>
          <dgm:chPref val="1"/>
          <dgm:bulletEnabled val="1"/>
        </dgm:presLayoutVars>
      </dgm:prSet>
      <dgm:spPr/>
    </dgm:pt>
    <dgm:pt modelId="{0A4C5774-E528-41D1-B5FB-0F2B0787D2DC}" type="pres">
      <dgm:prSet presAssocID="{B2CBC33F-7F87-4BA8-A5D1-7E4E01BC58E3}" presName="L2TextContainerWrapper" presStyleCnt="0">
        <dgm:presLayoutVars>
          <dgm:chMax val="0"/>
          <dgm:chPref val="0"/>
          <dgm:bulletEnabled val="1"/>
        </dgm:presLayoutVars>
      </dgm:prSet>
      <dgm:spPr/>
    </dgm:pt>
    <dgm:pt modelId="{CA32FE14-894F-41B5-9064-270BCD82B608}" type="pres">
      <dgm:prSet presAssocID="{B2CBC33F-7F87-4BA8-A5D1-7E4E01BC58E3}" presName="L2TextContainer" presStyleLbl="bgAccFollowNode1" presStyleIdx="2" presStyleCnt="4"/>
      <dgm:spPr/>
    </dgm:pt>
    <dgm:pt modelId="{21A95BC5-485A-4472-8BCD-64149E9D9817}" type="pres">
      <dgm:prSet presAssocID="{B2CBC33F-7F87-4BA8-A5D1-7E4E01BC58E3}" presName="FlexibleEmptyPlaceHolder" presStyleCnt="0"/>
      <dgm:spPr/>
    </dgm:pt>
    <dgm:pt modelId="{F218C246-4702-47C5-BB63-1C0FD434DFBA}" type="pres">
      <dgm:prSet presAssocID="{B2CBC33F-7F87-4BA8-A5D1-7E4E01BC58E3}" presName="ConnectLine" presStyleLbl="alignNode1" presStyleIdx="2" presStyleCnt="4"/>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hueOff val="0"/>
              <a:satOff val="0"/>
              <a:lumOff val="0"/>
              <a:alphaOff val="0"/>
            </a:schemeClr>
          </a:solidFill>
          <a:prstDash val="dash"/>
          <a:miter lim="800000"/>
        </a:ln>
        <a:effectLst/>
      </dgm:spPr>
    </dgm:pt>
    <dgm:pt modelId="{8812F24B-73DA-48BB-9FD8-F4B13C48201B}" type="pres">
      <dgm:prSet presAssocID="{B2CBC33F-7F87-4BA8-A5D1-7E4E01BC58E3}" presName="ConnectorPoint" presStyleLbl="fgAcc1" presStyleIdx="2" presStyleCnt="4"/>
      <dgm:spPr>
        <a:solidFill>
          <a:schemeClr val="lt1">
            <a:alpha val="90000"/>
            <a:hueOff val="0"/>
            <a:satOff val="0"/>
            <a:lumOff val="0"/>
            <a:alphaOff val="0"/>
          </a:schemeClr>
        </a:solidFill>
        <a:ln w="6350" cap="flat" cmpd="sng" algn="ctr">
          <a:noFill/>
          <a:prstDash val="solid"/>
          <a:miter lim="800000"/>
        </a:ln>
        <a:effectLst/>
      </dgm:spPr>
    </dgm:pt>
    <dgm:pt modelId="{7BF70C35-320B-42CA-AF3D-E859D72D23D4}" type="pres">
      <dgm:prSet presAssocID="{B2CBC33F-7F87-4BA8-A5D1-7E4E01BC58E3}" presName="EmptyPlaceHolder" presStyleCnt="0"/>
      <dgm:spPr/>
    </dgm:pt>
    <dgm:pt modelId="{F4583CC4-B535-4F05-AD17-BC9AB4703BFD}" type="pres">
      <dgm:prSet presAssocID="{AF11BF70-7C95-48AF-A2B5-3719116BEB85}" presName="spaceBetweenRectangles" presStyleCnt="0"/>
      <dgm:spPr/>
    </dgm:pt>
    <dgm:pt modelId="{24A9A265-01F6-42C6-8923-3EF0E8782A5A}" type="pres">
      <dgm:prSet presAssocID="{AE1EDBAB-974D-40AA-B153-645692038F56}" presName="composite" presStyleCnt="0"/>
      <dgm:spPr/>
    </dgm:pt>
    <dgm:pt modelId="{0FECCD87-3447-43EB-AB08-3CC9CEF0CC6F}" type="pres">
      <dgm:prSet presAssocID="{AE1EDBAB-974D-40AA-B153-645692038F56}" presName="L1TextContainer" presStyleLbl="revTx" presStyleIdx="3" presStyleCnt="4">
        <dgm:presLayoutVars>
          <dgm:chMax val="1"/>
          <dgm:chPref val="1"/>
          <dgm:bulletEnabled val="1"/>
        </dgm:presLayoutVars>
      </dgm:prSet>
      <dgm:spPr/>
    </dgm:pt>
    <dgm:pt modelId="{98D7EC74-C873-4A9E-B97F-0BB927DD876F}" type="pres">
      <dgm:prSet presAssocID="{AE1EDBAB-974D-40AA-B153-645692038F56}" presName="L2TextContainerWrapper" presStyleCnt="0">
        <dgm:presLayoutVars>
          <dgm:chMax val="0"/>
          <dgm:chPref val="0"/>
          <dgm:bulletEnabled val="1"/>
        </dgm:presLayoutVars>
      </dgm:prSet>
      <dgm:spPr/>
    </dgm:pt>
    <dgm:pt modelId="{A22763D1-2A68-45CB-BDAF-116F65A3E317}" type="pres">
      <dgm:prSet presAssocID="{AE1EDBAB-974D-40AA-B153-645692038F56}" presName="L2TextContainer" presStyleLbl="bgAccFollowNode1" presStyleIdx="3" presStyleCnt="4"/>
      <dgm:spPr/>
    </dgm:pt>
    <dgm:pt modelId="{8A59B667-4125-4CEE-890A-C63B5CAD23B0}" type="pres">
      <dgm:prSet presAssocID="{AE1EDBAB-974D-40AA-B153-645692038F56}" presName="FlexibleEmptyPlaceHolder" presStyleCnt="0"/>
      <dgm:spPr/>
    </dgm:pt>
    <dgm:pt modelId="{F7C2731F-7E40-4AA3-9997-95A59FFD0A0B}" type="pres">
      <dgm:prSet presAssocID="{AE1EDBAB-974D-40AA-B153-645692038F56}" presName="ConnectLine" presStyleLbl="alignNode1" presStyleIdx="3" presStyleCnt="4"/>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hueOff val="0"/>
              <a:satOff val="0"/>
              <a:lumOff val="0"/>
              <a:alphaOff val="0"/>
            </a:schemeClr>
          </a:solidFill>
          <a:prstDash val="dash"/>
          <a:miter lim="800000"/>
        </a:ln>
        <a:effectLst/>
      </dgm:spPr>
    </dgm:pt>
    <dgm:pt modelId="{1FA1F264-F530-490D-B1F0-2310C58F9624}" type="pres">
      <dgm:prSet presAssocID="{AE1EDBAB-974D-40AA-B153-645692038F56}" presName="ConnectorPoint" presStyleLbl="fgAcc1" presStyleIdx="3" presStyleCnt="4"/>
      <dgm:spPr>
        <a:solidFill>
          <a:schemeClr val="lt1">
            <a:alpha val="90000"/>
            <a:hueOff val="0"/>
            <a:satOff val="0"/>
            <a:lumOff val="0"/>
            <a:alphaOff val="0"/>
          </a:schemeClr>
        </a:solidFill>
        <a:ln w="6350" cap="flat" cmpd="sng" algn="ctr">
          <a:noFill/>
          <a:prstDash val="solid"/>
          <a:miter lim="800000"/>
        </a:ln>
        <a:effectLst/>
      </dgm:spPr>
    </dgm:pt>
    <dgm:pt modelId="{5E69FC33-416A-407D-8B43-391C358ADEBF}" type="pres">
      <dgm:prSet presAssocID="{AE1EDBAB-974D-40AA-B153-645692038F56}" presName="EmptyPlaceHolder" presStyleCnt="0"/>
      <dgm:spPr/>
    </dgm:pt>
  </dgm:ptLst>
  <dgm:cxnLst>
    <dgm:cxn modelId="{04BC5001-4730-4E8F-A2B8-B12CD8E63328}" srcId="{AC3F9FD3-A1B0-4CA3-BD48-1BE413821671}" destId="{22B9A553-100F-428B-AEBB-87F59233C4D2}" srcOrd="0" destOrd="0" parTransId="{23E67DD6-E83F-4B62-9499-0A2694A3A57B}" sibTransId="{29BC1791-CA4F-437C-B36B-98357DEE1A0F}"/>
    <dgm:cxn modelId="{602A9611-986C-41A0-BBDB-D5BB3D83FD47}" srcId="{AE1EDBAB-974D-40AA-B153-645692038F56}" destId="{4AD5BAA3-2925-4928-B58D-904D150BB187}" srcOrd="0" destOrd="0" parTransId="{DBA499B0-0ABC-4046-B523-8B31397D0ED1}" sibTransId="{5DFE5BB9-A203-4B6A-96ED-C10529F96F99}"/>
    <dgm:cxn modelId="{08688549-2995-4E16-9470-CE157C98EAC2}" srcId="{AC3F9FD3-A1B0-4CA3-BD48-1BE413821671}" destId="{AE1EDBAB-974D-40AA-B153-645692038F56}" srcOrd="3" destOrd="0" parTransId="{5DB2523B-3C11-40B6-8709-90EE1261352C}" sibTransId="{50F332B3-0899-40CB-BA67-B7F8208F2338}"/>
    <dgm:cxn modelId="{1D6B1E71-A86D-44F5-BA5F-1931203B743A}" srcId="{22B9A553-100F-428B-AEBB-87F59233C4D2}" destId="{1B346F7B-5C12-4853-B6F1-520A3006E065}" srcOrd="1" destOrd="0" parTransId="{B2DE7B4F-8673-4AF7-BB62-6CB7D73E86A8}" sibTransId="{16A9642A-C3C5-4738-8687-D6B288E0C52F}"/>
    <dgm:cxn modelId="{DFFB4251-2D2F-4F1D-BD34-8D6D7DD23A0A}" type="presOf" srcId="{6D6B1B01-9EAF-4A2B-AF31-434BE45C6660}" destId="{553369E4-9357-43EC-9B61-B0F862D4BE85}" srcOrd="0" destOrd="0" presId="urn:microsoft.com/office/officeart/2017/3/layout/HorizontalPathTimeline"/>
    <dgm:cxn modelId="{27388651-FF87-4066-AA33-2E7D12AEF2F9}" type="presOf" srcId="{AC3F9FD3-A1B0-4CA3-BD48-1BE413821671}" destId="{1EB7A566-CD7F-4B58-9BBC-15C4D978B8D3}" srcOrd="0" destOrd="0" presId="urn:microsoft.com/office/officeart/2017/3/layout/HorizontalPathTimeline"/>
    <dgm:cxn modelId="{40EAD080-69A3-40BF-919F-3389D72DBA78}" type="presOf" srcId="{FF103EC6-EF88-48BC-847B-4F8527D1DD2B}" destId="{CA32FE14-894F-41B5-9064-270BCD82B608}" srcOrd="0" destOrd="0" presId="urn:microsoft.com/office/officeart/2017/3/layout/HorizontalPathTimeline"/>
    <dgm:cxn modelId="{DA6E7C88-9616-4D3C-903C-351135606DC7}" srcId="{22B9A553-100F-428B-AEBB-87F59233C4D2}" destId="{D43628D6-1E03-45E1-87E1-82E0C497DA3C}" srcOrd="0" destOrd="0" parTransId="{F82E65B7-3044-4BA1-B6BE-11F2792ADC6A}" sibTransId="{C3D29214-09DD-4753-817B-980471FB1DFA}"/>
    <dgm:cxn modelId="{53C32E96-27C0-42A3-91B4-7D218DD49C94}" srcId="{AC3F9FD3-A1B0-4CA3-BD48-1BE413821671}" destId="{6D6B1B01-9EAF-4A2B-AF31-434BE45C6660}" srcOrd="1" destOrd="0" parTransId="{29E871FE-6F34-4F4C-8EF8-FBA89F0272A6}" sibTransId="{E56AD77F-DC13-4F42-9B9A-9BF80B896DC4}"/>
    <dgm:cxn modelId="{65EF669C-3A07-43FF-AAF2-D4CF194BD994}" type="presOf" srcId="{AE1EDBAB-974D-40AA-B153-645692038F56}" destId="{0FECCD87-3447-43EB-AB08-3CC9CEF0CC6F}" srcOrd="0" destOrd="0" presId="urn:microsoft.com/office/officeart/2017/3/layout/HorizontalPathTimeline"/>
    <dgm:cxn modelId="{94A054AC-6786-4966-ABB9-68387C2FDFC3}" type="presOf" srcId="{7EA982A1-F781-4086-A791-24A629D261D7}" destId="{B95A4C60-8D34-4A20-8BBD-09AD3F17C03F}" srcOrd="0" destOrd="0" presId="urn:microsoft.com/office/officeart/2017/3/layout/HorizontalPathTimeline"/>
    <dgm:cxn modelId="{CF18D3B1-0748-4183-BE35-68A8EEC6DB4E}" type="presOf" srcId="{22B9A553-100F-428B-AEBB-87F59233C4D2}" destId="{3762EDAA-A64D-4411-A4DA-2B12C59983FA}" srcOrd="0" destOrd="0" presId="urn:microsoft.com/office/officeart/2017/3/layout/HorizontalPathTimeline"/>
    <dgm:cxn modelId="{F4C49AB2-4F5A-4DD8-851C-764C76961616}" srcId="{6D6B1B01-9EAF-4A2B-AF31-434BE45C6660}" destId="{7EA982A1-F781-4086-A791-24A629D261D7}" srcOrd="0" destOrd="0" parTransId="{D0C33073-6441-48B8-BF53-7E9D06814545}" sibTransId="{CA61E64C-D3D4-4775-9048-2FD1EC2B5B5E}"/>
    <dgm:cxn modelId="{EB1E01CD-4528-4825-BE4E-8D122B12D68D}" type="presOf" srcId="{4AD5BAA3-2925-4928-B58D-904D150BB187}" destId="{A22763D1-2A68-45CB-BDAF-116F65A3E317}" srcOrd="0" destOrd="0" presId="urn:microsoft.com/office/officeart/2017/3/layout/HorizontalPathTimeline"/>
    <dgm:cxn modelId="{E31CBCD0-55B3-4712-BCE2-8D76D898DD75}" type="presOf" srcId="{D43628D6-1E03-45E1-87E1-82E0C497DA3C}" destId="{419C9DC6-A476-4A29-95ED-4A51E19401F2}" srcOrd="0" destOrd="0" presId="urn:microsoft.com/office/officeart/2017/3/layout/HorizontalPathTimeline"/>
    <dgm:cxn modelId="{AB9383D6-AB16-4E9B-A1C0-0EC94E1944F0}" srcId="{AC3F9FD3-A1B0-4CA3-BD48-1BE413821671}" destId="{B2CBC33F-7F87-4BA8-A5D1-7E4E01BC58E3}" srcOrd="2" destOrd="0" parTransId="{83F6691A-3E34-4811-B1DE-E1839DC2425F}" sibTransId="{AF11BF70-7C95-48AF-A2B5-3719116BEB85}"/>
    <dgm:cxn modelId="{06081FE2-5D63-4504-AB02-A2557CDE94CE}" srcId="{B2CBC33F-7F87-4BA8-A5D1-7E4E01BC58E3}" destId="{FF103EC6-EF88-48BC-847B-4F8527D1DD2B}" srcOrd="0" destOrd="0" parTransId="{2E7CD8DE-8010-4B88-A3AC-4ADC02C94AB4}" sibTransId="{05233A49-ED54-4435-9A09-AE9D99A4BD00}"/>
    <dgm:cxn modelId="{7901ECF6-2465-441A-94E4-853DBC9C826D}" type="presOf" srcId="{B2CBC33F-7F87-4BA8-A5D1-7E4E01BC58E3}" destId="{1EE9D060-EBD1-4BBF-BB43-EDBAE327A211}" srcOrd="0" destOrd="0" presId="urn:microsoft.com/office/officeart/2017/3/layout/HorizontalPathTimeline"/>
    <dgm:cxn modelId="{82D393FE-42EE-4D8F-A4DF-E21A0D541BE5}" type="presOf" srcId="{1B346F7B-5C12-4853-B6F1-520A3006E065}" destId="{419C9DC6-A476-4A29-95ED-4A51E19401F2}" srcOrd="0" destOrd="1" presId="urn:microsoft.com/office/officeart/2017/3/layout/HorizontalPathTimeline"/>
    <dgm:cxn modelId="{083573CB-40C1-4031-8FDE-0D42DFAE3805}" type="presParOf" srcId="{1EB7A566-CD7F-4B58-9BBC-15C4D978B8D3}" destId="{13FAAEA4-569A-45B6-B535-F6D3C77F69D7}" srcOrd="0" destOrd="0" presId="urn:microsoft.com/office/officeart/2017/3/layout/HorizontalPathTimeline"/>
    <dgm:cxn modelId="{2AA62A22-5032-4D1D-8F7B-8C9F87E00203}" type="presParOf" srcId="{1EB7A566-CD7F-4B58-9BBC-15C4D978B8D3}" destId="{725832DE-0AEC-49CE-A7AE-555146CA437C}" srcOrd="1" destOrd="0" presId="urn:microsoft.com/office/officeart/2017/3/layout/HorizontalPathTimeline"/>
    <dgm:cxn modelId="{DC82AE2D-83B6-4B9F-B114-2E6CA1B13BCC}" type="presParOf" srcId="{725832DE-0AEC-49CE-A7AE-555146CA437C}" destId="{AF410664-567B-44F1-9008-627C08635887}" srcOrd="0" destOrd="0" presId="urn:microsoft.com/office/officeart/2017/3/layout/HorizontalPathTimeline"/>
    <dgm:cxn modelId="{4290E914-45A2-4F9E-BAEE-9276C326C7BF}" type="presParOf" srcId="{AF410664-567B-44F1-9008-627C08635887}" destId="{3762EDAA-A64D-4411-A4DA-2B12C59983FA}" srcOrd="0" destOrd="0" presId="urn:microsoft.com/office/officeart/2017/3/layout/HorizontalPathTimeline"/>
    <dgm:cxn modelId="{0270C343-7BDB-480F-8771-B0A49B672B0B}" type="presParOf" srcId="{AF410664-567B-44F1-9008-627C08635887}" destId="{CA823C67-6D0A-436E-92DA-CD6896ABA662}" srcOrd="1" destOrd="0" presId="urn:microsoft.com/office/officeart/2017/3/layout/HorizontalPathTimeline"/>
    <dgm:cxn modelId="{51E8306E-E8B6-4384-B8EF-D88787A1BCD6}" type="presParOf" srcId="{CA823C67-6D0A-436E-92DA-CD6896ABA662}" destId="{419C9DC6-A476-4A29-95ED-4A51E19401F2}" srcOrd="0" destOrd="0" presId="urn:microsoft.com/office/officeart/2017/3/layout/HorizontalPathTimeline"/>
    <dgm:cxn modelId="{D7DAC0A9-E632-4CE9-8DAD-4BFD6ADDD785}" type="presParOf" srcId="{CA823C67-6D0A-436E-92DA-CD6896ABA662}" destId="{7C3E541D-F5B0-49A8-9FFE-784D7EB32971}" srcOrd="1" destOrd="0" presId="urn:microsoft.com/office/officeart/2017/3/layout/HorizontalPathTimeline"/>
    <dgm:cxn modelId="{85E362EE-1236-4635-8CF9-40A2566DE7F1}" type="presParOf" srcId="{AF410664-567B-44F1-9008-627C08635887}" destId="{FB4A65D0-1439-4F4A-84B4-2913C79C586E}" srcOrd="2" destOrd="0" presId="urn:microsoft.com/office/officeart/2017/3/layout/HorizontalPathTimeline"/>
    <dgm:cxn modelId="{6B7EB0AE-6722-4B8D-9DD4-48714734C128}" type="presParOf" srcId="{AF410664-567B-44F1-9008-627C08635887}" destId="{9B7AB62A-C18F-40DA-ACB6-4E2B9B1508B6}" srcOrd="3" destOrd="0" presId="urn:microsoft.com/office/officeart/2017/3/layout/HorizontalPathTimeline"/>
    <dgm:cxn modelId="{D7FA5DB5-2828-4E9A-9D6B-ADEE91CDEDE7}" type="presParOf" srcId="{AF410664-567B-44F1-9008-627C08635887}" destId="{64903A26-F107-4EF0-BCDC-2759E9F9B8BE}" srcOrd="4" destOrd="0" presId="urn:microsoft.com/office/officeart/2017/3/layout/HorizontalPathTimeline"/>
    <dgm:cxn modelId="{97527785-D517-4FBC-9542-5851DF6AAA38}" type="presParOf" srcId="{725832DE-0AEC-49CE-A7AE-555146CA437C}" destId="{60E61140-3285-4BBF-9815-8A84E6854A1B}" srcOrd="1" destOrd="0" presId="urn:microsoft.com/office/officeart/2017/3/layout/HorizontalPathTimeline"/>
    <dgm:cxn modelId="{3A432B89-8320-4D57-B574-3E69690C438E}" type="presParOf" srcId="{725832DE-0AEC-49CE-A7AE-555146CA437C}" destId="{550193A8-9E31-4A2D-9B3E-5818C6E512D5}" srcOrd="2" destOrd="0" presId="urn:microsoft.com/office/officeart/2017/3/layout/HorizontalPathTimeline"/>
    <dgm:cxn modelId="{51778F74-CDA5-4230-93EC-E566DE8333E4}" type="presParOf" srcId="{550193A8-9E31-4A2D-9B3E-5818C6E512D5}" destId="{553369E4-9357-43EC-9B61-B0F862D4BE85}" srcOrd="0" destOrd="0" presId="urn:microsoft.com/office/officeart/2017/3/layout/HorizontalPathTimeline"/>
    <dgm:cxn modelId="{446040CD-79F8-4247-9091-52B2CFB9A6A8}" type="presParOf" srcId="{550193A8-9E31-4A2D-9B3E-5818C6E512D5}" destId="{35DEC28F-6D21-4197-ADAA-945CB5AE48F2}" srcOrd="1" destOrd="0" presId="urn:microsoft.com/office/officeart/2017/3/layout/HorizontalPathTimeline"/>
    <dgm:cxn modelId="{0FBCB080-7B24-4F7C-9156-398E7D8F4C80}" type="presParOf" srcId="{35DEC28F-6D21-4197-ADAA-945CB5AE48F2}" destId="{B95A4C60-8D34-4A20-8BBD-09AD3F17C03F}" srcOrd="0" destOrd="0" presId="urn:microsoft.com/office/officeart/2017/3/layout/HorizontalPathTimeline"/>
    <dgm:cxn modelId="{57F1E919-E370-46A2-AA37-5D74CAEBAA55}" type="presParOf" srcId="{35DEC28F-6D21-4197-ADAA-945CB5AE48F2}" destId="{C64BF04C-F1B2-4C90-AB03-41279BD7C8D1}" srcOrd="1" destOrd="0" presId="urn:microsoft.com/office/officeart/2017/3/layout/HorizontalPathTimeline"/>
    <dgm:cxn modelId="{FB79B88C-EC90-4259-98A9-3B36FF5AC249}" type="presParOf" srcId="{550193A8-9E31-4A2D-9B3E-5818C6E512D5}" destId="{A995CD32-DF5C-4BE3-BE0F-847D53BB5043}" srcOrd="2" destOrd="0" presId="urn:microsoft.com/office/officeart/2017/3/layout/HorizontalPathTimeline"/>
    <dgm:cxn modelId="{D0FDABE1-0279-4DAE-AD0C-4A02CE27A833}" type="presParOf" srcId="{550193A8-9E31-4A2D-9B3E-5818C6E512D5}" destId="{D240C4C1-7AAC-46A1-B046-A047C234BA59}" srcOrd="3" destOrd="0" presId="urn:microsoft.com/office/officeart/2017/3/layout/HorizontalPathTimeline"/>
    <dgm:cxn modelId="{A8CF663A-153F-4AF1-A34C-E162EF440C8A}" type="presParOf" srcId="{550193A8-9E31-4A2D-9B3E-5818C6E512D5}" destId="{2EC08DB5-8B66-4ABB-BBD5-2C7BD6738D36}" srcOrd="4" destOrd="0" presId="urn:microsoft.com/office/officeart/2017/3/layout/HorizontalPathTimeline"/>
    <dgm:cxn modelId="{279A98C6-F142-494B-9F28-6172513B4B6F}" type="presParOf" srcId="{725832DE-0AEC-49CE-A7AE-555146CA437C}" destId="{CF849595-346C-4000-ABB8-4719A11C4E28}" srcOrd="3" destOrd="0" presId="urn:microsoft.com/office/officeart/2017/3/layout/HorizontalPathTimeline"/>
    <dgm:cxn modelId="{9AE37803-8795-4CFF-BC1E-DE7D21817B9A}" type="presParOf" srcId="{725832DE-0AEC-49CE-A7AE-555146CA437C}" destId="{00A8AD35-FC2D-4858-83BF-EC81611C0332}" srcOrd="4" destOrd="0" presId="urn:microsoft.com/office/officeart/2017/3/layout/HorizontalPathTimeline"/>
    <dgm:cxn modelId="{4806DA03-D2D3-4669-8A4E-34F137CAD9D1}" type="presParOf" srcId="{00A8AD35-FC2D-4858-83BF-EC81611C0332}" destId="{1EE9D060-EBD1-4BBF-BB43-EDBAE327A211}" srcOrd="0" destOrd="0" presId="urn:microsoft.com/office/officeart/2017/3/layout/HorizontalPathTimeline"/>
    <dgm:cxn modelId="{8BD1D75A-BD05-47AC-A903-2EF6695591A8}" type="presParOf" srcId="{00A8AD35-FC2D-4858-83BF-EC81611C0332}" destId="{0A4C5774-E528-41D1-B5FB-0F2B0787D2DC}" srcOrd="1" destOrd="0" presId="urn:microsoft.com/office/officeart/2017/3/layout/HorizontalPathTimeline"/>
    <dgm:cxn modelId="{A4E9D307-F449-4C20-BD4D-FD67626C7C1B}" type="presParOf" srcId="{0A4C5774-E528-41D1-B5FB-0F2B0787D2DC}" destId="{CA32FE14-894F-41B5-9064-270BCD82B608}" srcOrd="0" destOrd="0" presId="urn:microsoft.com/office/officeart/2017/3/layout/HorizontalPathTimeline"/>
    <dgm:cxn modelId="{783E459F-2AD9-469C-AF55-3C58E59B07EC}" type="presParOf" srcId="{0A4C5774-E528-41D1-B5FB-0F2B0787D2DC}" destId="{21A95BC5-485A-4472-8BCD-64149E9D9817}" srcOrd="1" destOrd="0" presId="urn:microsoft.com/office/officeart/2017/3/layout/HorizontalPathTimeline"/>
    <dgm:cxn modelId="{70C9E4B7-ADA5-476E-AF53-0F74CD84D1D8}" type="presParOf" srcId="{00A8AD35-FC2D-4858-83BF-EC81611C0332}" destId="{F218C246-4702-47C5-BB63-1C0FD434DFBA}" srcOrd="2" destOrd="0" presId="urn:microsoft.com/office/officeart/2017/3/layout/HorizontalPathTimeline"/>
    <dgm:cxn modelId="{0F9C5C05-5E2A-4ACE-8C8F-A77F4BE8EDC1}" type="presParOf" srcId="{00A8AD35-FC2D-4858-83BF-EC81611C0332}" destId="{8812F24B-73DA-48BB-9FD8-F4B13C48201B}" srcOrd="3" destOrd="0" presId="urn:microsoft.com/office/officeart/2017/3/layout/HorizontalPathTimeline"/>
    <dgm:cxn modelId="{5858962C-0525-4DB1-8C84-104AB08AB7B6}" type="presParOf" srcId="{00A8AD35-FC2D-4858-83BF-EC81611C0332}" destId="{7BF70C35-320B-42CA-AF3D-E859D72D23D4}" srcOrd="4" destOrd="0" presId="urn:microsoft.com/office/officeart/2017/3/layout/HorizontalPathTimeline"/>
    <dgm:cxn modelId="{C4EED127-EA4A-4520-94C7-FEB30FDD0BD4}" type="presParOf" srcId="{725832DE-0AEC-49CE-A7AE-555146CA437C}" destId="{F4583CC4-B535-4F05-AD17-BC9AB4703BFD}" srcOrd="5" destOrd="0" presId="urn:microsoft.com/office/officeart/2017/3/layout/HorizontalPathTimeline"/>
    <dgm:cxn modelId="{8020EAFA-CF05-4DFD-B906-27D49C58BAD4}" type="presParOf" srcId="{725832DE-0AEC-49CE-A7AE-555146CA437C}" destId="{24A9A265-01F6-42C6-8923-3EF0E8782A5A}" srcOrd="6" destOrd="0" presId="urn:microsoft.com/office/officeart/2017/3/layout/HorizontalPathTimeline"/>
    <dgm:cxn modelId="{DD3D019B-35C7-4E3D-8E97-B1BF06854D26}" type="presParOf" srcId="{24A9A265-01F6-42C6-8923-3EF0E8782A5A}" destId="{0FECCD87-3447-43EB-AB08-3CC9CEF0CC6F}" srcOrd="0" destOrd="0" presId="urn:microsoft.com/office/officeart/2017/3/layout/HorizontalPathTimeline"/>
    <dgm:cxn modelId="{E210E7E6-3F63-4649-9DEF-8DD55679A57E}" type="presParOf" srcId="{24A9A265-01F6-42C6-8923-3EF0E8782A5A}" destId="{98D7EC74-C873-4A9E-B97F-0BB927DD876F}" srcOrd="1" destOrd="0" presId="urn:microsoft.com/office/officeart/2017/3/layout/HorizontalPathTimeline"/>
    <dgm:cxn modelId="{E9F29D7B-C6DC-46AB-9643-008B9AC293D7}" type="presParOf" srcId="{98D7EC74-C873-4A9E-B97F-0BB927DD876F}" destId="{A22763D1-2A68-45CB-BDAF-116F65A3E317}" srcOrd="0" destOrd="0" presId="urn:microsoft.com/office/officeart/2017/3/layout/HorizontalPathTimeline"/>
    <dgm:cxn modelId="{534B85C6-B44D-4CB7-B87C-1CECD55E5A78}" type="presParOf" srcId="{98D7EC74-C873-4A9E-B97F-0BB927DD876F}" destId="{8A59B667-4125-4CEE-890A-C63B5CAD23B0}" srcOrd="1" destOrd="0" presId="urn:microsoft.com/office/officeart/2017/3/layout/HorizontalPathTimeline"/>
    <dgm:cxn modelId="{E5022E6E-F105-4F65-AB96-A0FBEC5EF7B1}" type="presParOf" srcId="{24A9A265-01F6-42C6-8923-3EF0E8782A5A}" destId="{F7C2731F-7E40-4AA3-9997-95A59FFD0A0B}" srcOrd="2" destOrd="0" presId="urn:microsoft.com/office/officeart/2017/3/layout/HorizontalPathTimeline"/>
    <dgm:cxn modelId="{16A2766F-2D6F-45F3-AE5C-9D3004F7870F}" type="presParOf" srcId="{24A9A265-01F6-42C6-8923-3EF0E8782A5A}" destId="{1FA1F264-F530-490D-B1F0-2310C58F9624}" srcOrd="3" destOrd="0" presId="urn:microsoft.com/office/officeart/2017/3/layout/HorizontalPathTimeline"/>
    <dgm:cxn modelId="{6DAC4EA1-0C99-4572-A9A9-AEBBB91BCA10}" type="presParOf" srcId="{24A9A265-01F6-42C6-8923-3EF0E8782A5A}" destId="{5E69FC33-416A-407D-8B43-391C358ADEBF}"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73178CC-7C36-479D-A67D-9875F5C38AAC}"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D77510F0-994C-4210-B12D-21CD8D5EC3D6}">
      <dgm:prSet/>
      <dgm:spPr>
        <a:solidFill>
          <a:schemeClr val="accent2">
            <a:lumMod val="60000"/>
            <a:lumOff val="40000"/>
          </a:schemeClr>
        </a:solidFill>
      </dgm:spPr>
      <dgm:t>
        <a:bodyPr/>
        <a:lstStyle/>
        <a:p>
          <a:r>
            <a:rPr lang="en-GB">
              <a:solidFill>
                <a:schemeClr val="accent1">
                  <a:lumMod val="50000"/>
                </a:schemeClr>
              </a:solidFill>
            </a:rPr>
            <a:t>Grant Agreements and Payment Schedules </a:t>
          </a:r>
          <a:endParaRPr lang="en-US">
            <a:solidFill>
              <a:schemeClr val="accent1">
                <a:lumMod val="50000"/>
              </a:schemeClr>
            </a:solidFill>
          </a:endParaRPr>
        </a:p>
      </dgm:t>
    </dgm:pt>
    <dgm:pt modelId="{FE4C4B43-1888-420E-8956-B2C18219C528}" type="parTrans" cxnId="{2785601C-C051-42F2-AE48-260A89F82145}">
      <dgm:prSet/>
      <dgm:spPr/>
      <dgm:t>
        <a:bodyPr/>
        <a:lstStyle/>
        <a:p>
          <a:endParaRPr lang="en-US"/>
        </a:p>
      </dgm:t>
    </dgm:pt>
    <dgm:pt modelId="{1274B222-A789-4198-9953-50E84D21253B}" type="sibTrans" cxnId="{2785601C-C051-42F2-AE48-260A89F82145}">
      <dgm:prSet/>
      <dgm:spPr/>
      <dgm:t>
        <a:bodyPr/>
        <a:lstStyle/>
        <a:p>
          <a:endParaRPr lang="en-US"/>
        </a:p>
      </dgm:t>
    </dgm:pt>
    <dgm:pt modelId="{17D8AB87-785A-4E30-AE6D-DB52B46A5EF7}">
      <dgm:prSet/>
      <dgm:spPr>
        <a:solidFill>
          <a:schemeClr val="accent2">
            <a:lumMod val="60000"/>
            <a:lumOff val="40000"/>
          </a:schemeClr>
        </a:solidFill>
      </dgm:spPr>
      <dgm:t>
        <a:bodyPr/>
        <a:lstStyle/>
        <a:p>
          <a:r>
            <a:rPr lang="en-GB">
              <a:solidFill>
                <a:schemeClr val="accent1">
                  <a:lumMod val="50000"/>
                </a:schemeClr>
              </a:solidFill>
            </a:rPr>
            <a:t>Monitoring and timelines </a:t>
          </a:r>
          <a:endParaRPr lang="en-US">
            <a:solidFill>
              <a:schemeClr val="accent1">
                <a:lumMod val="50000"/>
              </a:schemeClr>
            </a:solidFill>
          </a:endParaRPr>
        </a:p>
      </dgm:t>
    </dgm:pt>
    <dgm:pt modelId="{C69F8527-18EE-48BE-A242-7148C0D7DDFC}" type="parTrans" cxnId="{1875CF4A-E804-491B-9ED1-620D5BA652B9}">
      <dgm:prSet/>
      <dgm:spPr/>
      <dgm:t>
        <a:bodyPr/>
        <a:lstStyle/>
        <a:p>
          <a:endParaRPr lang="en-US"/>
        </a:p>
      </dgm:t>
    </dgm:pt>
    <dgm:pt modelId="{F283F3FB-9D4E-4852-B694-5A454C6C8AD8}" type="sibTrans" cxnId="{1875CF4A-E804-491B-9ED1-620D5BA652B9}">
      <dgm:prSet/>
      <dgm:spPr/>
      <dgm:t>
        <a:bodyPr/>
        <a:lstStyle/>
        <a:p>
          <a:endParaRPr lang="en-US"/>
        </a:p>
      </dgm:t>
    </dgm:pt>
    <dgm:pt modelId="{98E513EA-7F4D-448E-8E51-7F9B07595704}">
      <dgm:prSet/>
      <dgm:spPr>
        <a:solidFill>
          <a:schemeClr val="accent2">
            <a:lumMod val="60000"/>
            <a:lumOff val="40000"/>
          </a:schemeClr>
        </a:solidFill>
      </dgm:spPr>
      <dgm:t>
        <a:bodyPr/>
        <a:lstStyle/>
        <a:p>
          <a:r>
            <a:rPr lang="en-GB">
              <a:solidFill>
                <a:schemeClr val="accent1">
                  <a:lumMod val="50000"/>
                </a:schemeClr>
              </a:solidFill>
            </a:rPr>
            <a:t>Project delivery </a:t>
          </a:r>
          <a:endParaRPr lang="en-US">
            <a:solidFill>
              <a:schemeClr val="accent1">
                <a:lumMod val="50000"/>
              </a:schemeClr>
            </a:solidFill>
          </a:endParaRPr>
        </a:p>
      </dgm:t>
    </dgm:pt>
    <dgm:pt modelId="{CA1264EF-DB36-460C-BD1A-C05289DCFEC5}" type="parTrans" cxnId="{67A0E0F9-4AD9-4767-9E2E-49005DDB385A}">
      <dgm:prSet/>
      <dgm:spPr/>
      <dgm:t>
        <a:bodyPr/>
        <a:lstStyle/>
        <a:p>
          <a:endParaRPr lang="en-US"/>
        </a:p>
      </dgm:t>
    </dgm:pt>
    <dgm:pt modelId="{BC4245B4-00D7-4950-80CD-493483F785F5}" type="sibTrans" cxnId="{67A0E0F9-4AD9-4767-9E2E-49005DDB385A}">
      <dgm:prSet/>
      <dgm:spPr/>
      <dgm:t>
        <a:bodyPr/>
        <a:lstStyle/>
        <a:p>
          <a:endParaRPr lang="en-US"/>
        </a:p>
      </dgm:t>
    </dgm:pt>
    <dgm:pt modelId="{06A6917D-C059-4CC2-922A-7339AAFB857E}" type="pres">
      <dgm:prSet presAssocID="{273178CC-7C36-479D-A67D-9875F5C38AAC}" presName="diagram" presStyleCnt="0">
        <dgm:presLayoutVars>
          <dgm:dir/>
          <dgm:resizeHandles val="exact"/>
        </dgm:presLayoutVars>
      </dgm:prSet>
      <dgm:spPr/>
    </dgm:pt>
    <dgm:pt modelId="{5284CE3B-57D7-4E74-9F00-4F877B1D72BC}" type="pres">
      <dgm:prSet presAssocID="{D77510F0-994C-4210-B12D-21CD8D5EC3D6}" presName="node" presStyleLbl="node1" presStyleIdx="0" presStyleCnt="3">
        <dgm:presLayoutVars>
          <dgm:bulletEnabled val="1"/>
        </dgm:presLayoutVars>
      </dgm:prSet>
      <dgm:spPr>
        <a:prstGeom prst="roundRect">
          <a:avLst/>
        </a:prstGeom>
      </dgm:spPr>
    </dgm:pt>
    <dgm:pt modelId="{CE326628-403C-4A18-85C0-FB92650017CC}" type="pres">
      <dgm:prSet presAssocID="{1274B222-A789-4198-9953-50E84D21253B}" presName="sibTrans" presStyleCnt="0"/>
      <dgm:spPr/>
    </dgm:pt>
    <dgm:pt modelId="{E2619E34-B230-492D-8199-5B3D14D3D2E9}" type="pres">
      <dgm:prSet presAssocID="{17D8AB87-785A-4E30-AE6D-DB52B46A5EF7}" presName="node" presStyleLbl="node1" presStyleIdx="1" presStyleCnt="3">
        <dgm:presLayoutVars>
          <dgm:bulletEnabled val="1"/>
        </dgm:presLayoutVars>
      </dgm:prSet>
      <dgm:spPr>
        <a:prstGeom prst="roundRect">
          <a:avLst/>
        </a:prstGeom>
      </dgm:spPr>
    </dgm:pt>
    <dgm:pt modelId="{EA2581FE-2430-4C29-8E60-B8149F957F4C}" type="pres">
      <dgm:prSet presAssocID="{F283F3FB-9D4E-4852-B694-5A454C6C8AD8}" presName="sibTrans" presStyleCnt="0"/>
      <dgm:spPr/>
    </dgm:pt>
    <dgm:pt modelId="{FEC886D6-9634-42C0-82E3-2B455257D948}" type="pres">
      <dgm:prSet presAssocID="{98E513EA-7F4D-448E-8E51-7F9B07595704}" presName="node" presStyleLbl="node1" presStyleIdx="2" presStyleCnt="3">
        <dgm:presLayoutVars>
          <dgm:bulletEnabled val="1"/>
        </dgm:presLayoutVars>
      </dgm:prSet>
      <dgm:spPr>
        <a:prstGeom prst="roundRect">
          <a:avLst/>
        </a:prstGeom>
      </dgm:spPr>
    </dgm:pt>
  </dgm:ptLst>
  <dgm:cxnLst>
    <dgm:cxn modelId="{2785601C-C051-42F2-AE48-260A89F82145}" srcId="{273178CC-7C36-479D-A67D-9875F5C38AAC}" destId="{D77510F0-994C-4210-B12D-21CD8D5EC3D6}" srcOrd="0" destOrd="0" parTransId="{FE4C4B43-1888-420E-8956-B2C18219C528}" sibTransId="{1274B222-A789-4198-9953-50E84D21253B}"/>
    <dgm:cxn modelId="{3EF5621D-73EC-42A7-8CF7-843AC0395E7E}" type="presOf" srcId="{D77510F0-994C-4210-B12D-21CD8D5EC3D6}" destId="{5284CE3B-57D7-4E74-9F00-4F877B1D72BC}" srcOrd="0" destOrd="0" presId="urn:microsoft.com/office/officeart/2005/8/layout/default"/>
    <dgm:cxn modelId="{E9CC3C3C-CE9D-4BF8-A0D0-10B7A57FE63C}" type="presOf" srcId="{98E513EA-7F4D-448E-8E51-7F9B07595704}" destId="{FEC886D6-9634-42C0-82E3-2B455257D948}" srcOrd="0" destOrd="0" presId="urn:microsoft.com/office/officeart/2005/8/layout/default"/>
    <dgm:cxn modelId="{E5A87A60-799E-4EF1-8E2D-5B9E7565F951}" type="presOf" srcId="{273178CC-7C36-479D-A67D-9875F5C38AAC}" destId="{06A6917D-C059-4CC2-922A-7339AAFB857E}" srcOrd="0" destOrd="0" presId="urn:microsoft.com/office/officeart/2005/8/layout/default"/>
    <dgm:cxn modelId="{1875CF4A-E804-491B-9ED1-620D5BA652B9}" srcId="{273178CC-7C36-479D-A67D-9875F5C38AAC}" destId="{17D8AB87-785A-4E30-AE6D-DB52B46A5EF7}" srcOrd="1" destOrd="0" parTransId="{C69F8527-18EE-48BE-A242-7148C0D7DDFC}" sibTransId="{F283F3FB-9D4E-4852-B694-5A454C6C8AD8}"/>
    <dgm:cxn modelId="{6CF9FBB9-7CBC-4FAF-B286-DD274E7FCB7F}" type="presOf" srcId="{17D8AB87-785A-4E30-AE6D-DB52B46A5EF7}" destId="{E2619E34-B230-492D-8199-5B3D14D3D2E9}" srcOrd="0" destOrd="0" presId="urn:microsoft.com/office/officeart/2005/8/layout/default"/>
    <dgm:cxn modelId="{67A0E0F9-4AD9-4767-9E2E-49005DDB385A}" srcId="{273178CC-7C36-479D-A67D-9875F5C38AAC}" destId="{98E513EA-7F4D-448E-8E51-7F9B07595704}" srcOrd="2" destOrd="0" parTransId="{CA1264EF-DB36-460C-BD1A-C05289DCFEC5}" sibTransId="{BC4245B4-00D7-4950-80CD-493483F785F5}"/>
    <dgm:cxn modelId="{7D0093C4-817C-4885-8897-69E44DD5E7B7}" type="presParOf" srcId="{06A6917D-C059-4CC2-922A-7339AAFB857E}" destId="{5284CE3B-57D7-4E74-9F00-4F877B1D72BC}" srcOrd="0" destOrd="0" presId="urn:microsoft.com/office/officeart/2005/8/layout/default"/>
    <dgm:cxn modelId="{9B7D926F-92ED-4C9A-B612-62F005C4BE32}" type="presParOf" srcId="{06A6917D-C059-4CC2-922A-7339AAFB857E}" destId="{CE326628-403C-4A18-85C0-FB92650017CC}" srcOrd="1" destOrd="0" presId="urn:microsoft.com/office/officeart/2005/8/layout/default"/>
    <dgm:cxn modelId="{7EA1E748-4478-4194-B70D-C2C9696345E5}" type="presParOf" srcId="{06A6917D-C059-4CC2-922A-7339AAFB857E}" destId="{E2619E34-B230-492D-8199-5B3D14D3D2E9}" srcOrd="2" destOrd="0" presId="urn:microsoft.com/office/officeart/2005/8/layout/default"/>
    <dgm:cxn modelId="{1E9AF806-2F7F-41D7-A613-6EFFC286594B}" type="presParOf" srcId="{06A6917D-C059-4CC2-922A-7339AAFB857E}" destId="{EA2581FE-2430-4C29-8E60-B8149F957F4C}" srcOrd="3" destOrd="0" presId="urn:microsoft.com/office/officeart/2005/8/layout/default"/>
    <dgm:cxn modelId="{E430690F-7217-48E3-8FB3-3A74932495D1}" type="presParOf" srcId="{06A6917D-C059-4CC2-922A-7339AAFB857E}" destId="{FEC886D6-9634-42C0-82E3-2B455257D948}"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0759FF-89E2-4D80-BE57-21046668B543}">
      <dsp:nvSpPr>
        <dsp:cNvPr id="0" name=""/>
        <dsp:cNvSpPr/>
      </dsp:nvSpPr>
      <dsp:spPr>
        <a:xfrm>
          <a:off x="145153" y="608421"/>
          <a:ext cx="1005669" cy="100566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F3C172-04A5-4D0E-83CB-0324977114DB}">
      <dsp:nvSpPr>
        <dsp:cNvPr id="0" name=""/>
        <dsp:cNvSpPr/>
      </dsp:nvSpPr>
      <dsp:spPr>
        <a:xfrm>
          <a:off x="356344" y="819612"/>
          <a:ext cx="583288" cy="5832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A50AC8-EDCC-4419-A644-551278699A1F}">
      <dsp:nvSpPr>
        <dsp:cNvPr id="0" name=""/>
        <dsp:cNvSpPr/>
      </dsp:nvSpPr>
      <dsp:spPr>
        <a:xfrm>
          <a:off x="1366323" y="608421"/>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t>1. Updated the application form and guidance</a:t>
          </a:r>
          <a:endParaRPr lang="en-US" sz="1600" kern="1200"/>
        </a:p>
      </dsp:txBody>
      <dsp:txXfrm>
        <a:off x="1366323" y="608421"/>
        <a:ext cx="2370505" cy="1005669"/>
      </dsp:txXfrm>
    </dsp:sp>
    <dsp:sp modelId="{76EB9C8C-4583-4AFE-A5F8-949CF0503412}">
      <dsp:nvSpPr>
        <dsp:cNvPr id="0" name=""/>
        <dsp:cNvSpPr/>
      </dsp:nvSpPr>
      <dsp:spPr>
        <a:xfrm>
          <a:off x="4149871" y="608421"/>
          <a:ext cx="1005669" cy="100566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383E6C-556D-4314-A540-B4FFA854920C}">
      <dsp:nvSpPr>
        <dsp:cNvPr id="0" name=""/>
        <dsp:cNvSpPr/>
      </dsp:nvSpPr>
      <dsp:spPr>
        <a:xfrm>
          <a:off x="4361061" y="819612"/>
          <a:ext cx="583288" cy="5832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555E7D-1439-4BBC-B5FB-69EF14C11B47}">
      <dsp:nvSpPr>
        <dsp:cNvPr id="0" name=""/>
        <dsp:cNvSpPr/>
      </dsp:nvSpPr>
      <dsp:spPr>
        <a:xfrm>
          <a:off x="5371040" y="608421"/>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t>2. Added a supplementary questionnaire to confirm project details and/or to capture any changes</a:t>
          </a:r>
          <a:endParaRPr lang="en-US" sz="1600" kern="1200"/>
        </a:p>
      </dsp:txBody>
      <dsp:txXfrm>
        <a:off x="5371040" y="608421"/>
        <a:ext cx="2370505" cy="1005669"/>
      </dsp:txXfrm>
    </dsp:sp>
    <dsp:sp modelId="{256E8E02-0B2D-42FB-B648-1DA1C9ADC09E}">
      <dsp:nvSpPr>
        <dsp:cNvPr id="0" name=""/>
        <dsp:cNvSpPr/>
      </dsp:nvSpPr>
      <dsp:spPr>
        <a:xfrm>
          <a:off x="145153" y="2275284"/>
          <a:ext cx="1005669" cy="100566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6A0BD0-5169-4AFD-BA58-209CA549AABE}">
      <dsp:nvSpPr>
        <dsp:cNvPr id="0" name=""/>
        <dsp:cNvSpPr/>
      </dsp:nvSpPr>
      <dsp:spPr>
        <a:xfrm>
          <a:off x="356344" y="2486474"/>
          <a:ext cx="583288" cy="5832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FAA200-9D55-435C-BF30-82B0DA15652B}">
      <dsp:nvSpPr>
        <dsp:cNvPr id="0" name=""/>
        <dsp:cNvSpPr/>
      </dsp:nvSpPr>
      <dsp:spPr>
        <a:xfrm>
          <a:off x="1366323" y="2275284"/>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t>3. Set up a process to pull key information through to the Grant Agreement and monitoring documents</a:t>
          </a:r>
          <a:endParaRPr lang="en-US" sz="1600" kern="1200"/>
        </a:p>
      </dsp:txBody>
      <dsp:txXfrm>
        <a:off x="1366323" y="2275284"/>
        <a:ext cx="2370505" cy="1005669"/>
      </dsp:txXfrm>
    </dsp:sp>
    <dsp:sp modelId="{175649FC-1113-4F32-86A4-997D43C46470}">
      <dsp:nvSpPr>
        <dsp:cNvPr id="0" name=""/>
        <dsp:cNvSpPr/>
      </dsp:nvSpPr>
      <dsp:spPr>
        <a:xfrm>
          <a:off x="4149871" y="2275284"/>
          <a:ext cx="1005669" cy="100566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977702-A81A-4243-A10E-E1AE114A12A8}">
      <dsp:nvSpPr>
        <dsp:cNvPr id="0" name=""/>
        <dsp:cNvSpPr/>
      </dsp:nvSpPr>
      <dsp:spPr>
        <a:xfrm>
          <a:off x="4361061" y="2486474"/>
          <a:ext cx="583288" cy="5832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CE9782-DE67-4020-A8C3-BB04F5A91E6D}">
      <dsp:nvSpPr>
        <dsp:cNvPr id="0" name=""/>
        <dsp:cNvSpPr/>
      </dsp:nvSpPr>
      <dsp:spPr>
        <a:xfrm>
          <a:off x="5371040" y="2275284"/>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t>4. Aligned project start dates and payment schedules</a:t>
          </a:r>
          <a:endParaRPr lang="en-US" sz="1600" kern="1200"/>
        </a:p>
      </dsp:txBody>
      <dsp:txXfrm>
        <a:off x="5371040" y="2275284"/>
        <a:ext cx="2370505" cy="10056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1742C-641C-4EA2-B069-EFFA8FD1422E}">
      <dsp:nvSpPr>
        <dsp:cNvPr id="0" name=""/>
        <dsp:cNvSpPr/>
      </dsp:nvSpPr>
      <dsp:spPr>
        <a:xfrm>
          <a:off x="885230" y="453357"/>
          <a:ext cx="894269" cy="89426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20195-DCB3-4C2F-BAA9-78FDC5FB2D14}">
      <dsp:nvSpPr>
        <dsp:cNvPr id="0" name=""/>
        <dsp:cNvSpPr/>
      </dsp:nvSpPr>
      <dsp:spPr>
        <a:xfrm>
          <a:off x="1079896" y="592369"/>
          <a:ext cx="513105" cy="5131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8656C8-992A-4BA6-BF47-54E202430777}">
      <dsp:nvSpPr>
        <dsp:cNvPr id="0" name=""/>
        <dsp:cNvSpPr/>
      </dsp:nvSpPr>
      <dsp:spPr>
        <a:xfrm>
          <a:off x="614717" y="1449438"/>
          <a:ext cx="1466015" cy="586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cap="none"/>
            <a:t>NCIL = public money</a:t>
          </a:r>
        </a:p>
      </dsp:txBody>
      <dsp:txXfrm>
        <a:off x="614717" y="1449438"/>
        <a:ext cx="1466015" cy="586406"/>
      </dsp:txXfrm>
    </dsp:sp>
    <dsp:sp modelId="{0CB8D149-2319-49DB-8679-23FCBAE2DA78}">
      <dsp:nvSpPr>
        <dsp:cNvPr id="0" name=""/>
        <dsp:cNvSpPr/>
      </dsp:nvSpPr>
      <dsp:spPr>
        <a:xfrm>
          <a:off x="2607798" y="453357"/>
          <a:ext cx="894269" cy="89426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EEB7B5-1AE6-4B9A-9634-B7834F1AA56D}">
      <dsp:nvSpPr>
        <dsp:cNvPr id="0" name=""/>
        <dsp:cNvSpPr/>
      </dsp:nvSpPr>
      <dsp:spPr>
        <a:xfrm>
          <a:off x="2771729" y="600055"/>
          <a:ext cx="513105" cy="5131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6A5120-53DC-4290-9D64-D1A118285FD0}">
      <dsp:nvSpPr>
        <dsp:cNvPr id="0" name=""/>
        <dsp:cNvSpPr/>
      </dsp:nvSpPr>
      <dsp:spPr>
        <a:xfrm>
          <a:off x="2298876" y="1464801"/>
          <a:ext cx="1466015" cy="586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cap="none"/>
            <a:t>NCIL legal obligations </a:t>
          </a:r>
        </a:p>
      </dsp:txBody>
      <dsp:txXfrm>
        <a:off x="2298876" y="1464801"/>
        <a:ext cx="1466015" cy="586406"/>
      </dsp:txXfrm>
    </dsp:sp>
    <dsp:sp modelId="{648E1BB7-F3D0-4764-BCFC-03BCA938BD46}">
      <dsp:nvSpPr>
        <dsp:cNvPr id="0" name=""/>
        <dsp:cNvSpPr/>
      </dsp:nvSpPr>
      <dsp:spPr>
        <a:xfrm>
          <a:off x="4330367" y="453357"/>
          <a:ext cx="894269" cy="89426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E9A0FA-54AF-4E24-9762-9765C4F80DD9}">
      <dsp:nvSpPr>
        <dsp:cNvPr id="0" name=""/>
        <dsp:cNvSpPr/>
      </dsp:nvSpPr>
      <dsp:spPr>
        <a:xfrm>
          <a:off x="4563448" y="638471"/>
          <a:ext cx="513105" cy="5131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FC91DE-72F8-4FCC-A0B2-7BDE185DF174}">
      <dsp:nvSpPr>
        <dsp:cNvPr id="0" name=""/>
        <dsp:cNvSpPr/>
      </dsp:nvSpPr>
      <dsp:spPr>
        <a:xfrm>
          <a:off x="4044490" y="1457120"/>
          <a:ext cx="1466015" cy="586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cap="none"/>
            <a:t>Reflection. What is working well? What might be further developed?</a:t>
          </a:r>
        </a:p>
      </dsp:txBody>
      <dsp:txXfrm>
        <a:off x="4044490" y="1457120"/>
        <a:ext cx="1466015" cy="586406"/>
      </dsp:txXfrm>
    </dsp:sp>
    <dsp:sp modelId="{48BC3047-C435-44DA-937B-3FCD011D662A}">
      <dsp:nvSpPr>
        <dsp:cNvPr id="0" name=""/>
        <dsp:cNvSpPr/>
      </dsp:nvSpPr>
      <dsp:spPr>
        <a:xfrm>
          <a:off x="6052935" y="453357"/>
          <a:ext cx="894269" cy="89426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ABA9ED-864D-4142-9030-1C722E75F922}">
      <dsp:nvSpPr>
        <dsp:cNvPr id="0" name=""/>
        <dsp:cNvSpPr/>
      </dsp:nvSpPr>
      <dsp:spPr>
        <a:xfrm>
          <a:off x="6278336" y="676893"/>
          <a:ext cx="513105" cy="5131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35DB4A-A39F-43FA-A12E-A01CA2026931}">
      <dsp:nvSpPr>
        <dsp:cNvPr id="0" name=""/>
        <dsp:cNvSpPr/>
      </dsp:nvSpPr>
      <dsp:spPr>
        <a:xfrm>
          <a:off x="5759376" y="1441750"/>
          <a:ext cx="1466015" cy="586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cap="none"/>
            <a:t>Flag issues early. What support is needed for effective delivery?</a:t>
          </a:r>
        </a:p>
      </dsp:txBody>
      <dsp:txXfrm>
        <a:off x="5759376" y="1441750"/>
        <a:ext cx="1466015" cy="586406"/>
      </dsp:txXfrm>
    </dsp:sp>
    <dsp:sp modelId="{C0608BC6-C090-48B3-9C97-0F24676889E4}">
      <dsp:nvSpPr>
        <dsp:cNvPr id="0" name=""/>
        <dsp:cNvSpPr/>
      </dsp:nvSpPr>
      <dsp:spPr>
        <a:xfrm>
          <a:off x="912362" y="2127939"/>
          <a:ext cx="894269" cy="89426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BA9823-F48C-43E4-AB38-B61401B9043E}">
      <dsp:nvSpPr>
        <dsp:cNvPr id="0" name=""/>
        <dsp:cNvSpPr/>
      </dsp:nvSpPr>
      <dsp:spPr>
        <a:xfrm>
          <a:off x="1102944" y="2318521"/>
          <a:ext cx="513105" cy="51310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22770E-4D1E-44F7-98DC-A179133CC1CC}">
      <dsp:nvSpPr>
        <dsp:cNvPr id="0" name=""/>
        <dsp:cNvSpPr/>
      </dsp:nvSpPr>
      <dsp:spPr>
        <a:xfrm>
          <a:off x="611125" y="3131702"/>
          <a:ext cx="1466015" cy="586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cap="none"/>
            <a:t>Demonstrate impact</a:t>
          </a:r>
        </a:p>
      </dsp:txBody>
      <dsp:txXfrm>
        <a:off x="611125" y="3131702"/>
        <a:ext cx="1466015" cy="586406"/>
      </dsp:txXfrm>
    </dsp:sp>
    <dsp:sp modelId="{C63CE7CB-15E5-49A2-9D54-D9E2588988BE}">
      <dsp:nvSpPr>
        <dsp:cNvPr id="0" name=""/>
        <dsp:cNvSpPr/>
      </dsp:nvSpPr>
      <dsp:spPr>
        <a:xfrm>
          <a:off x="2634931" y="2127939"/>
          <a:ext cx="894269" cy="89426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50F915-718A-4761-85B4-4563148E58FA}">
      <dsp:nvSpPr>
        <dsp:cNvPr id="0" name=""/>
        <dsp:cNvSpPr/>
      </dsp:nvSpPr>
      <dsp:spPr>
        <a:xfrm>
          <a:off x="2825513" y="2318521"/>
          <a:ext cx="513105" cy="51310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16ACCE-12FE-4513-9DCB-4A17D2B7BD8E}">
      <dsp:nvSpPr>
        <dsp:cNvPr id="0" name=""/>
        <dsp:cNvSpPr/>
      </dsp:nvSpPr>
      <dsp:spPr>
        <a:xfrm>
          <a:off x="2333694" y="3131702"/>
          <a:ext cx="1466015" cy="586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cap="none"/>
            <a:t>Showcase successes </a:t>
          </a:r>
        </a:p>
      </dsp:txBody>
      <dsp:txXfrm>
        <a:off x="2333694" y="3131702"/>
        <a:ext cx="1466015" cy="586406"/>
      </dsp:txXfrm>
    </dsp:sp>
    <dsp:sp modelId="{6994F2A5-ED0D-48A3-89A9-0EF690979341}">
      <dsp:nvSpPr>
        <dsp:cNvPr id="0" name=""/>
        <dsp:cNvSpPr/>
      </dsp:nvSpPr>
      <dsp:spPr>
        <a:xfrm>
          <a:off x="4357499" y="2127939"/>
          <a:ext cx="894269" cy="89426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239D77-6682-4869-AB42-EF21C4586B86}">
      <dsp:nvSpPr>
        <dsp:cNvPr id="0" name=""/>
        <dsp:cNvSpPr/>
      </dsp:nvSpPr>
      <dsp:spPr>
        <a:xfrm>
          <a:off x="4548081" y="2318521"/>
          <a:ext cx="513105" cy="51310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589A86-C9BC-4AD5-92C1-34D54A639E8B}">
      <dsp:nvSpPr>
        <dsp:cNvPr id="0" name=""/>
        <dsp:cNvSpPr/>
      </dsp:nvSpPr>
      <dsp:spPr>
        <a:xfrm>
          <a:off x="4079308" y="3108651"/>
          <a:ext cx="1466015" cy="586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cap="none"/>
            <a:t>Allow us to help promote your project </a:t>
          </a:r>
        </a:p>
      </dsp:txBody>
      <dsp:txXfrm>
        <a:off x="4079308" y="3108651"/>
        <a:ext cx="1466015" cy="586406"/>
      </dsp:txXfrm>
    </dsp:sp>
    <dsp:sp modelId="{3B7E2E43-F45F-4431-B7C3-6B9CE08A60BD}">
      <dsp:nvSpPr>
        <dsp:cNvPr id="0" name=""/>
        <dsp:cNvSpPr/>
      </dsp:nvSpPr>
      <dsp:spPr>
        <a:xfrm>
          <a:off x="6080067" y="2127939"/>
          <a:ext cx="894269" cy="89426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1D4EB1-EC6D-4D58-8653-D6F5FA642675}">
      <dsp:nvSpPr>
        <dsp:cNvPr id="0" name=""/>
        <dsp:cNvSpPr/>
      </dsp:nvSpPr>
      <dsp:spPr>
        <a:xfrm>
          <a:off x="6270649" y="2318521"/>
          <a:ext cx="513105" cy="513105"/>
        </a:xfrm>
        <a:prstGeom prst="rect">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9D595C-F295-404B-B1D4-73EE7E694E76}">
      <dsp:nvSpPr>
        <dsp:cNvPr id="0" name=""/>
        <dsp:cNvSpPr/>
      </dsp:nvSpPr>
      <dsp:spPr>
        <a:xfrm>
          <a:off x="5794194" y="3116333"/>
          <a:ext cx="1466015" cy="586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cap="none"/>
            <a:t>Good practice examples (e.g. To attract further funding) </a:t>
          </a:r>
        </a:p>
      </dsp:txBody>
      <dsp:txXfrm>
        <a:off x="5794194" y="3116333"/>
        <a:ext cx="1466015" cy="5864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F2CD0E-E503-434D-B74C-3B28D6843791}">
      <dsp:nvSpPr>
        <dsp:cNvPr id="0" name=""/>
        <dsp:cNvSpPr/>
      </dsp:nvSpPr>
      <dsp:spPr>
        <a:xfrm>
          <a:off x="0" y="0"/>
          <a:ext cx="4876800" cy="894080"/>
        </a:xfrm>
        <a:prstGeom prst="roundRect">
          <a:avLst>
            <a:gd name="adj" fmla="val 10000"/>
          </a:avLst>
        </a:prstGeom>
        <a:solidFill>
          <a:schemeClr val="accent1">
            <a:lumMod val="40000"/>
            <a:lumOff val="60000"/>
          </a:schemeClr>
        </a:solidFill>
        <a:ln>
          <a:solidFill>
            <a:schemeClr val="accent1">
              <a:lumMod val="40000"/>
              <a:lumOff val="6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lumMod val="50000"/>
                </a:srgbClr>
              </a:solidFill>
              <a:effectLst/>
              <a:uLnTx/>
              <a:uFillTx/>
              <a:latin typeface="+mn-lt"/>
              <a:ea typeface="+mn-ea"/>
              <a:cs typeface="+mn-cs"/>
            </a:rPr>
            <a:t>Monitoring officer assigned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lumMod val="50000"/>
                </a:srgbClr>
              </a:solidFill>
              <a:effectLst/>
              <a:uLnTx/>
              <a:uFillTx/>
              <a:latin typeface="+mn-lt"/>
              <a:ea typeface="+mn-ea"/>
              <a:cs typeface="+mn-cs"/>
            </a:rPr>
            <a:t>May 2025</a:t>
          </a:r>
        </a:p>
        <a:p>
          <a:pPr>
            <a:buNone/>
          </a:pPr>
          <a:endParaRPr lang="en-GB"/>
        </a:p>
      </dsp:txBody>
      <dsp:txXfrm>
        <a:off x="26187" y="26187"/>
        <a:ext cx="3836467" cy="841706"/>
      </dsp:txXfrm>
    </dsp:sp>
    <dsp:sp modelId="{79A22EBA-10A5-4C81-8A57-E0D7E15987F6}">
      <dsp:nvSpPr>
        <dsp:cNvPr id="0" name=""/>
        <dsp:cNvSpPr/>
      </dsp:nvSpPr>
      <dsp:spPr>
        <a:xfrm>
          <a:off x="408432" y="1056640"/>
          <a:ext cx="4876800" cy="894080"/>
        </a:xfrm>
        <a:prstGeom prst="roundRect">
          <a:avLst>
            <a:gd name="adj" fmla="val 10000"/>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lumMod val="50000"/>
                </a:srgbClr>
              </a:solidFill>
              <a:effectLst/>
              <a:uLnTx/>
              <a:uFillTx/>
              <a:latin typeface="+mn-lt"/>
              <a:ea typeface="+mn-ea"/>
              <a:cs typeface="+mn-cs"/>
            </a:rPr>
            <a:t>Agree outputs and outcomes as part of signing your grant agreement</a:t>
          </a:r>
        </a:p>
        <a:p>
          <a:pPr>
            <a:buNone/>
          </a:pPr>
          <a:endParaRPr lang="en-GB"/>
        </a:p>
      </dsp:txBody>
      <dsp:txXfrm>
        <a:off x="434619" y="1082827"/>
        <a:ext cx="3834841" cy="841706"/>
      </dsp:txXfrm>
    </dsp:sp>
    <dsp:sp modelId="{1C57315E-A2E0-4748-BE0B-D54C891C2FF0}">
      <dsp:nvSpPr>
        <dsp:cNvPr id="0" name=""/>
        <dsp:cNvSpPr/>
      </dsp:nvSpPr>
      <dsp:spPr>
        <a:xfrm>
          <a:off x="810768" y="2113280"/>
          <a:ext cx="4876800" cy="894080"/>
        </a:xfrm>
        <a:prstGeom prst="roundRect">
          <a:avLst>
            <a:gd name="adj" fmla="val 10000"/>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lumMod val="50000"/>
                </a:srgbClr>
              </a:solidFill>
              <a:effectLst/>
              <a:uLnTx/>
              <a:uFillTx/>
              <a:latin typeface="+mn-lt"/>
              <a:ea typeface="+mn-ea"/>
              <a:cs typeface="+mn-cs"/>
            </a:rPr>
            <a:t>Meet with your monitoring officer May/June 2025</a:t>
          </a:r>
        </a:p>
        <a:p>
          <a:pPr>
            <a:buNone/>
          </a:pPr>
          <a:endParaRPr lang="en-GB"/>
        </a:p>
      </dsp:txBody>
      <dsp:txXfrm>
        <a:off x="836955" y="2139467"/>
        <a:ext cx="3840937" cy="841706"/>
      </dsp:txXfrm>
    </dsp:sp>
    <dsp:sp modelId="{3D6C45F4-0477-40A2-BA31-03A60493D9D1}">
      <dsp:nvSpPr>
        <dsp:cNvPr id="0" name=""/>
        <dsp:cNvSpPr/>
      </dsp:nvSpPr>
      <dsp:spPr>
        <a:xfrm>
          <a:off x="1219200" y="3169919"/>
          <a:ext cx="4876800" cy="894080"/>
        </a:xfrm>
        <a:prstGeom prst="roundRect">
          <a:avLst>
            <a:gd name="adj" fmla="val 10000"/>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lumMod val="50000"/>
                </a:srgbClr>
              </a:solidFill>
              <a:effectLst/>
              <a:uLnTx/>
              <a:uFillTx/>
              <a:latin typeface="+mn-lt"/>
              <a:ea typeface="+mn-ea"/>
              <a:cs typeface="+mn-cs"/>
            </a:rPr>
            <a:t>Project monitored through quarterly reports and monitoring meetings</a:t>
          </a:r>
        </a:p>
        <a:p>
          <a:pPr>
            <a:buNone/>
          </a:pPr>
          <a:endParaRPr lang="en-GB"/>
        </a:p>
      </dsp:txBody>
      <dsp:txXfrm>
        <a:off x="1245387" y="3196106"/>
        <a:ext cx="3834841" cy="841706"/>
      </dsp:txXfrm>
    </dsp:sp>
    <dsp:sp modelId="{BEF95B73-9BF6-4A90-AAC3-CCB0D89A2C3E}">
      <dsp:nvSpPr>
        <dsp:cNvPr id="0" name=""/>
        <dsp:cNvSpPr/>
      </dsp:nvSpPr>
      <dsp:spPr>
        <a:xfrm>
          <a:off x="4295647" y="684783"/>
          <a:ext cx="581152" cy="581152"/>
        </a:xfrm>
        <a:prstGeom prst="downArrow">
          <a:avLst>
            <a:gd name="adj1" fmla="val 55000"/>
            <a:gd name="adj2" fmla="val 45000"/>
          </a:avLst>
        </a:prstGeom>
        <a:solidFill>
          <a:srgbClr val="F8CBAD"/>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GB" sz="2800" kern="1200"/>
        </a:p>
      </dsp:txBody>
      <dsp:txXfrm>
        <a:off x="4426406" y="684783"/>
        <a:ext cx="319634" cy="437317"/>
      </dsp:txXfrm>
    </dsp:sp>
    <dsp:sp modelId="{75F9F6C2-0AD3-4939-8BD2-483B1D4646DC}">
      <dsp:nvSpPr>
        <dsp:cNvPr id="0" name=""/>
        <dsp:cNvSpPr/>
      </dsp:nvSpPr>
      <dsp:spPr>
        <a:xfrm>
          <a:off x="4704080" y="1741423"/>
          <a:ext cx="581152" cy="581152"/>
        </a:xfrm>
        <a:prstGeom prst="downArrow">
          <a:avLst>
            <a:gd name="adj1" fmla="val 55000"/>
            <a:gd name="adj2" fmla="val 45000"/>
          </a:avLst>
        </a:prstGeom>
        <a:solidFill>
          <a:srgbClr val="F8CBAD"/>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GB" sz="2800" kern="1200"/>
        </a:p>
      </dsp:txBody>
      <dsp:txXfrm>
        <a:off x="4834839" y="1741423"/>
        <a:ext cx="319634" cy="437317"/>
      </dsp:txXfrm>
    </dsp:sp>
    <dsp:sp modelId="{A575A545-9F56-4681-8D51-C5C0707B75CB}">
      <dsp:nvSpPr>
        <dsp:cNvPr id="0" name=""/>
        <dsp:cNvSpPr/>
      </dsp:nvSpPr>
      <dsp:spPr>
        <a:xfrm>
          <a:off x="5106415" y="2798064"/>
          <a:ext cx="581152" cy="581152"/>
        </a:xfrm>
        <a:prstGeom prst="downArrow">
          <a:avLst>
            <a:gd name="adj1" fmla="val 55000"/>
            <a:gd name="adj2" fmla="val 45000"/>
          </a:avLst>
        </a:prstGeom>
        <a:solidFill>
          <a:srgbClr val="F8CBAD"/>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GB" sz="2800" kern="1200"/>
        </a:p>
      </dsp:txBody>
      <dsp:txXfrm>
        <a:off x="5237174" y="2798064"/>
        <a:ext cx="319634" cy="4373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B8078-2851-48DB-B5AB-5F8F8932C4A6}">
      <dsp:nvSpPr>
        <dsp:cNvPr id="0" name=""/>
        <dsp:cNvSpPr/>
      </dsp:nvSpPr>
      <dsp:spPr>
        <a:xfrm>
          <a:off x="598900" y="437671"/>
          <a:ext cx="685019" cy="685019"/>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DAB70C-C29B-4C2A-96ED-8BF13569C4C3}">
      <dsp:nvSpPr>
        <dsp:cNvPr id="0" name=""/>
        <dsp:cNvSpPr/>
      </dsp:nvSpPr>
      <dsp:spPr>
        <a:xfrm>
          <a:off x="180276" y="1400739"/>
          <a:ext cx="1522265" cy="726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b="1" kern="1200"/>
            <a:t>We will share:</a:t>
          </a:r>
          <a:endParaRPr lang="en-US" sz="2800" kern="1200"/>
        </a:p>
      </dsp:txBody>
      <dsp:txXfrm>
        <a:off x="180276" y="1400739"/>
        <a:ext cx="1522265" cy="726049"/>
      </dsp:txXfrm>
    </dsp:sp>
    <dsp:sp modelId="{E1FC8D9C-294F-4DC4-8EF6-759D54222A82}">
      <dsp:nvSpPr>
        <dsp:cNvPr id="0" name=""/>
        <dsp:cNvSpPr/>
      </dsp:nvSpPr>
      <dsp:spPr>
        <a:xfrm>
          <a:off x="2387562" y="437671"/>
          <a:ext cx="685019" cy="6850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5EAA1B-C2C8-4A32-B8EE-BA63495D788E}">
      <dsp:nvSpPr>
        <dsp:cNvPr id="0" name=""/>
        <dsp:cNvSpPr/>
      </dsp:nvSpPr>
      <dsp:spPr>
        <a:xfrm>
          <a:off x="1968939" y="1400739"/>
          <a:ext cx="1522265" cy="726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Slides from this meeting</a:t>
          </a:r>
        </a:p>
      </dsp:txBody>
      <dsp:txXfrm>
        <a:off x="1968939" y="1400739"/>
        <a:ext cx="1522265" cy="726049"/>
      </dsp:txXfrm>
    </dsp:sp>
    <dsp:sp modelId="{6CA9C2AD-3B41-436D-B2B6-15AA35644459}">
      <dsp:nvSpPr>
        <dsp:cNvPr id="0" name=""/>
        <dsp:cNvSpPr/>
      </dsp:nvSpPr>
      <dsp:spPr>
        <a:xfrm>
          <a:off x="4176224" y="437671"/>
          <a:ext cx="685019" cy="6850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4773D4-BFF8-46EA-B979-39CA6B9255D4}">
      <dsp:nvSpPr>
        <dsp:cNvPr id="0" name=""/>
        <dsp:cNvSpPr/>
      </dsp:nvSpPr>
      <dsp:spPr>
        <a:xfrm>
          <a:off x="3757601" y="1400739"/>
          <a:ext cx="1522265" cy="726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A recording of the monitoring form demonstration</a:t>
          </a:r>
        </a:p>
      </dsp:txBody>
      <dsp:txXfrm>
        <a:off x="3757601" y="1400739"/>
        <a:ext cx="1522265" cy="726049"/>
      </dsp:txXfrm>
    </dsp:sp>
    <dsp:sp modelId="{3E487EA4-CA75-4BEA-8B0E-2B8B0BC47AAE}">
      <dsp:nvSpPr>
        <dsp:cNvPr id="0" name=""/>
        <dsp:cNvSpPr/>
      </dsp:nvSpPr>
      <dsp:spPr>
        <a:xfrm>
          <a:off x="5964886" y="437671"/>
          <a:ext cx="685019" cy="6850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79F38E-876D-4E45-B3CC-F57E8842F99C}">
      <dsp:nvSpPr>
        <dsp:cNvPr id="0" name=""/>
        <dsp:cNvSpPr/>
      </dsp:nvSpPr>
      <dsp:spPr>
        <a:xfrm>
          <a:off x="5546263" y="1400739"/>
          <a:ext cx="1522265" cy="726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rtl="0">
            <a:lnSpc>
              <a:spcPct val="100000"/>
            </a:lnSpc>
            <a:spcBef>
              <a:spcPct val="0"/>
            </a:spcBef>
            <a:spcAft>
              <a:spcPct val="35000"/>
            </a:spcAft>
            <a:buNone/>
          </a:pPr>
          <a:r>
            <a:rPr lang="en-US" sz="1400" b="0" kern="1200">
              <a:latin typeface="Arial" panose="020B0604020202020204"/>
            </a:rPr>
            <a:t>A photo consent form template and other templates</a:t>
          </a:r>
        </a:p>
      </dsp:txBody>
      <dsp:txXfrm>
        <a:off x="5546263" y="1400739"/>
        <a:ext cx="1522265" cy="726049"/>
      </dsp:txXfrm>
    </dsp:sp>
    <dsp:sp modelId="{F12AFA86-8DEE-49E4-9284-A002E3DA80BA}">
      <dsp:nvSpPr>
        <dsp:cNvPr id="0" name=""/>
        <dsp:cNvSpPr/>
      </dsp:nvSpPr>
      <dsp:spPr>
        <a:xfrm>
          <a:off x="7753548" y="437671"/>
          <a:ext cx="685019" cy="6850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C008AF-C2B5-4356-BACC-3BEE072AD415}">
      <dsp:nvSpPr>
        <dsp:cNvPr id="0" name=""/>
        <dsp:cNvSpPr/>
      </dsp:nvSpPr>
      <dsp:spPr>
        <a:xfrm>
          <a:off x="7334925" y="1400739"/>
          <a:ext cx="1522265" cy="726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a:t>You can also contact: </a:t>
          </a:r>
          <a:endParaRPr lang="en-US" sz="1800" kern="1200"/>
        </a:p>
      </dsp:txBody>
      <dsp:txXfrm>
        <a:off x="7334925" y="1400739"/>
        <a:ext cx="1522265" cy="726049"/>
      </dsp:txXfrm>
    </dsp:sp>
    <dsp:sp modelId="{83B298A1-1F9C-4270-AA48-A0DEF7691D79}">
      <dsp:nvSpPr>
        <dsp:cNvPr id="0" name=""/>
        <dsp:cNvSpPr/>
      </dsp:nvSpPr>
      <dsp:spPr>
        <a:xfrm>
          <a:off x="1591873" y="2507355"/>
          <a:ext cx="685019" cy="68501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2EA991-5509-4AFA-8BBF-89AEBD6FB3F5}">
      <dsp:nvSpPr>
        <dsp:cNvPr id="0" name=""/>
        <dsp:cNvSpPr/>
      </dsp:nvSpPr>
      <dsp:spPr>
        <a:xfrm>
          <a:off x="1173250" y="3470423"/>
          <a:ext cx="1522265" cy="726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t>Your Monitoring Officer</a:t>
          </a:r>
        </a:p>
      </dsp:txBody>
      <dsp:txXfrm>
        <a:off x="1173250" y="3470423"/>
        <a:ext cx="1522265" cy="726049"/>
      </dsp:txXfrm>
    </dsp:sp>
    <dsp:sp modelId="{6C84778B-B722-4822-B5D7-A6A29CA6FF78}">
      <dsp:nvSpPr>
        <dsp:cNvPr id="0" name=""/>
        <dsp:cNvSpPr/>
      </dsp:nvSpPr>
      <dsp:spPr>
        <a:xfrm>
          <a:off x="4028001" y="2507355"/>
          <a:ext cx="685019" cy="68501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315086-3375-4237-B75E-F7509C8A81E4}">
      <dsp:nvSpPr>
        <dsp:cNvPr id="0" name=""/>
        <dsp:cNvSpPr/>
      </dsp:nvSpPr>
      <dsp:spPr>
        <a:xfrm>
          <a:off x="2961912" y="3470423"/>
          <a:ext cx="2817196" cy="726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If your request is urgent and you are unable to reach your Monitoring Officer, please email </a:t>
          </a:r>
          <a:r>
            <a:rPr lang="en-GB" sz="1400" kern="1200"/>
            <a:t>– </a:t>
          </a:r>
          <a:r>
            <a:rPr lang="en-GB" sz="1400" kern="1200">
              <a:hlinkClick xmlns:r="http://schemas.openxmlformats.org/officeDocument/2006/relationships" r:id="rId11"/>
            </a:rPr>
            <a:t>ncilfund@lewisham.gov.uk</a:t>
          </a:r>
          <a:r>
            <a:rPr lang="en-GB" sz="1400" kern="1200"/>
            <a:t> (including support with IT issues)</a:t>
          </a:r>
          <a:endParaRPr lang="en-US" sz="1400" kern="1200"/>
        </a:p>
      </dsp:txBody>
      <dsp:txXfrm>
        <a:off x="2961912" y="3470423"/>
        <a:ext cx="2817196" cy="726049"/>
      </dsp:txXfrm>
    </dsp:sp>
    <dsp:sp modelId="{A0F606CF-927B-4FB4-93B5-B7FDDD12779C}">
      <dsp:nvSpPr>
        <dsp:cNvPr id="0" name=""/>
        <dsp:cNvSpPr/>
      </dsp:nvSpPr>
      <dsp:spPr>
        <a:xfrm>
          <a:off x="6612351" y="2507355"/>
          <a:ext cx="685019" cy="685019"/>
        </a:xfrm>
        <a:prstGeom prst="rect">
          <a:avLst/>
        </a:prstGeom>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AEC2FA-5C26-462C-BDDE-C6D8965F43B1}">
      <dsp:nvSpPr>
        <dsp:cNvPr id="0" name=""/>
        <dsp:cNvSpPr/>
      </dsp:nvSpPr>
      <dsp:spPr>
        <a:xfrm>
          <a:off x="6045505" y="3470423"/>
          <a:ext cx="1818711" cy="726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Community Funding Development Managers (as above)</a:t>
          </a:r>
        </a:p>
      </dsp:txBody>
      <dsp:txXfrm>
        <a:off x="6045505" y="3470423"/>
        <a:ext cx="1818711" cy="7260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F05AE-6EE0-4DF1-A9A9-464DDF1AAF36}">
      <dsp:nvSpPr>
        <dsp:cNvPr id="0" name=""/>
        <dsp:cNvSpPr/>
      </dsp:nvSpPr>
      <dsp:spPr>
        <a:xfrm>
          <a:off x="6450" y="113571"/>
          <a:ext cx="1831116" cy="1098669"/>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t>Residents’ E-Newsletter </a:t>
          </a:r>
          <a:endParaRPr lang="en-US" sz="2000" kern="1200"/>
        </a:p>
      </dsp:txBody>
      <dsp:txXfrm>
        <a:off x="6450" y="113571"/>
        <a:ext cx="1831116" cy="1098669"/>
      </dsp:txXfrm>
    </dsp:sp>
    <dsp:sp modelId="{A784D364-454F-46E4-8E4E-35CC36E637B1}">
      <dsp:nvSpPr>
        <dsp:cNvPr id="0" name=""/>
        <dsp:cNvSpPr/>
      </dsp:nvSpPr>
      <dsp:spPr>
        <a:xfrm>
          <a:off x="2020678" y="113571"/>
          <a:ext cx="1831116" cy="1098669"/>
        </a:xfrm>
        <a:prstGeom prst="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solidFill>
                <a:schemeClr val="tx1"/>
              </a:solidFill>
            </a:rPr>
            <a:t>Reaches over 26,000 subscribers every Thursday – a great way to share news and updates from across Lewisham directly with residents.</a:t>
          </a:r>
          <a:endParaRPr lang="en-US" sz="1100" kern="1200">
            <a:solidFill>
              <a:schemeClr val="tx1"/>
            </a:solidFill>
          </a:endParaRPr>
        </a:p>
      </dsp:txBody>
      <dsp:txXfrm>
        <a:off x="2020678" y="113571"/>
        <a:ext cx="1831116" cy="1098669"/>
      </dsp:txXfrm>
    </dsp:sp>
    <dsp:sp modelId="{F22E19ED-4DD7-4F30-BDFB-6DEB406AC73E}">
      <dsp:nvSpPr>
        <dsp:cNvPr id="0" name=""/>
        <dsp:cNvSpPr/>
      </dsp:nvSpPr>
      <dsp:spPr>
        <a:xfrm>
          <a:off x="4034905" y="113571"/>
          <a:ext cx="1831116" cy="109866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t>Lewisham Life Magazine</a:t>
          </a:r>
          <a:endParaRPr lang="en-US" sz="2000" kern="1200"/>
        </a:p>
      </dsp:txBody>
      <dsp:txXfrm>
        <a:off x="4034905" y="113571"/>
        <a:ext cx="1831116" cy="1098669"/>
      </dsp:txXfrm>
    </dsp:sp>
    <dsp:sp modelId="{03DC62AD-567C-4F83-852E-A5194D6C00C6}">
      <dsp:nvSpPr>
        <dsp:cNvPr id="0" name=""/>
        <dsp:cNvSpPr/>
      </dsp:nvSpPr>
      <dsp:spPr>
        <a:xfrm>
          <a:off x="6049133" y="113571"/>
          <a:ext cx="1831116" cy="1098669"/>
        </a:xfrm>
        <a:prstGeom prst="rect">
          <a:avLst/>
        </a:prstGeom>
        <a:solidFill>
          <a:srgbClr val="FFCC6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solidFill>
                <a:schemeClr val="tx1"/>
              </a:solidFill>
            </a:rPr>
            <a:t>Delivered to every household in the borough, this print publication is ideal for reaching a wide and diverse audience</a:t>
          </a:r>
          <a:r>
            <a:rPr lang="en-GB" sz="1000" kern="1200"/>
            <a:t>.</a:t>
          </a:r>
          <a:endParaRPr lang="en-US" sz="1000" kern="1200"/>
        </a:p>
      </dsp:txBody>
      <dsp:txXfrm>
        <a:off x="6049133" y="113571"/>
        <a:ext cx="1831116" cy="1098669"/>
      </dsp:txXfrm>
    </dsp:sp>
    <dsp:sp modelId="{BF78DB55-EEBA-4E2B-B9A5-756681EFF3E8}">
      <dsp:nvSpPr>
        <dsp:cNvPr id="0" name=""/>
        <dsp:cNvSpPr/>
      </dsp:nvSpPr>
      <dsp:spPr>
        <a:xfrm>
          <a:off x="6450" y="1395352"/>
          <a:ext cx="1831116" cy="1098669"/>
        </a:xfrm>
        <a:prstGeom prst="rect">
          <a:avLst/>
        </a:prstGeom>
        <a:solidFill>
          <a:srgbClr val="E6609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t>Lewisham Council Facebook</a:t>
          </a:r>
          <a:endParaRPr lang="en-US" sz="2000" kern="1200"/>
        </a:p>
      </dsp:txBody>
      <dsp:txXfrm>
        <a:off x="6450" y="1395352"/>
        <a:ext cx="1831116" cy="1098669"/>
      </dsp:txXfrm>
    </dsp:sp>
    <dsp:sp modelId="{EEADD39C-6325-45CC-863E-C9A3E22351BC}">
      <dsp:nvSpPr>
        <dsp:cNvPr id="0" name=""/>
        <dsp:cNvSpPr/>
      </dsp:nvSpPr>
      <dsp:spPr>
        <a:xfrm>
          <a:off x="2020678" y="1395352"/>
          <a:ext cx="1831116" cy="1098669"/>
        </a:xfrm>
        <a:prstGeom prst="rect">
          <a:avLst/>
        </a:prstGeom>
        <a:solidFill>
          <a:srgbClr val="FF99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solidFill>
                <a:schemeClr val="tx1"/>
              </a:solidFill>
            </a:rPr>
            <a:t>With 11,000 followers, our Facebook page is perfect for sharing community news. We can also post directly into local community groups to boost visibility.</a:t>
          </a:r>
          <a:endParaRPr lang="en-US" sz="1100" kern="1200">
            <a:solidFill>
              <a:schemeClr val="tx1"/>
            </a:solidFill>
          </a:endParaRPr>
        </a:p>
      </dsp:txBody>
      <dsp:txXfrm>
        <a:off x="2020678" y="1395352"/>
        <a:ext cx="1831116" cy="1098669"/>
      </dsp:txXfrm>
    </dsp:sp>
    <dsp:sp modelId="{BBB24183-6D89-417C-A3EE-2A96F8D47800}">
      <dsp:nvSpPr>
        <dsp:cNvPr id="0" name=""/>
        <dsp:cNvSpPr/>
      </dsp:nvSpPr>
      <dsp:spPr>
        <a:xfrm>
          <a:off x="4034905" y="1395352"/>
          <a:ext cx="1831116" cy="1098669"/>
        </a:xfrm>
        <a:prstGeom prst="rect">
          <a:avLst/>
        </a:prstGeom>
        <a:solidFill>
          <a:srgbClr val="029FB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t>Lewisham Instagram</a:t>
          </a:r>
          <a:endParaRPr lang="en-US" sz="2000" kern="1200"/>
        </a:p>
      </dsp:txBody>
      <dsp:txXfrm>
        <a:off x="4034905" y="1395352"/>
        <a:ext cx="1831116" cy="1098669"/>
      </dsp:txXfrm>
    </dsp:sp>
    <dsp:sp modelId="{966ACE39-017C-4208-9144-F2D6D02F1210}">
      <dsp:nvSpPr>
        <dsp:cNvPr id="0" name=""/>
        <dsp:cNvSpPr/>
      </dsp:nvSpPr>
      <dsp:spPr>
        <a:xfrm>
          <a:off x="6049133" y="1395352"/>
          <a:ext cx="1831116" cy="1098669"/>
        </a:xfrm>
        <a:prstGeom prst="rect">
          <a:avLst/>
        </a:prstGeom>
        <a:solidFill>
          <a:srgbClr val="B1D34C"/>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solidFill>
                <a:schemeClr val="tx1"/>
              </a:solidFill>
            </a:rPr>
            <a:t>Our 7,600 followers engage well with visual content. Great for showcasing events, people, and community impact</a:t>
          </a:r>
          <a:r>
            <a:rPr lang="en-GB" sz="1000" kern="1200">
              <a:solidFill>
                <a:schemeClr val="tx1"/>
              </a:solidFill>
            </a:rPr>
            <a:t>.</a:t>
          </a:r>
          <a:endParaRPr lang="en-US" sz="1000" kern="1200">
            <a:solidFill>
              <a:schemeClr val="tx1"/>
            </a:solidFill>
          </a:endParaRPr>
        </a:p>
      </dsp:txBody>
      <dsp:txXfrm>
        <a:off x="6049133" y="1395352"/>
        <a:ext cx="1831116" cy="1098669"/>
      </dsp:txXfrm>
    </dsp:sp>
    <dsp:sp modelId="{8A3D8013-0862-4F5B-9845-096479F053BB}">
      <dsp:nvSpPr>
        <dsp:cNvPr id="0" name=""/>
        <dsp:cNvSpPr/>
      </dsp:nvSpPr>
      <dsp:spPr>
        <a:xfrm>
          <a:off x="2119" y="2677133"/>
          <a:ext cx="1831116" cy="1098669"/>
        </a:xfrm>
        <a:prstGeom prst="rect">
          <a:avLst/>
        </a:prstGeom>
        <a:solidFill>
          <a:srgbClr val="7030A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t>Lewisham WhatsApp Channel</a:t>
          </a:r>
          <a:endParaRPr lang="en-US" sz="2000" kern="1200"/>
        </a:p>
      </dsp:txBody>
      <dsp:txXfrm>
        <a:off x="2119" y="2677133"/>
        <a:ext cx="1831116" cy="1098669"/>
      </dsp:txXfrm>
    </dsp:sp>
    <dsp:sp modelId="{62FC49DB-D73F-4E50-99F4-5DF8B534595C}">
      <dsp:nvSpPr>
        <dsp:cNvPr id="0" name=""/>
        <dsp:cNvSpPr/>
      </dsp:nvSpPr>
      <dsp:spPr>
        <a:xfrm>
          <a:off x="2016347" y="2677133"/>
          <a:ext cx="1831116" cy="1098669"/>
        </a:xfrm>
        <a:prstGeom prst="rect">
          <a:avLst/>
        </a:prstGeom>
        <a:solidFill>
          <a:srgbClr val="CC99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solidFill>
                <a:schemeClr val="tx1"/>
              </a:solidFill>
            </a:rPr>
            <a:t>A growing platform with 820 followers, ideal for encouraging word-of-mouth and resident-to-resident sharing. Community and culture-focused content performs particularly well here</a:t>
          </a:r>
          <a:r>
            <a:rPr lang="en-GB" sz="800" kern="1200">
              <a:solidFill>
                <a:schemeClr val="tx1"/>
              </a:solidFill>
            </a:rPr>
            <a:t>.</a:t>
          </a:r>
          <a:endParaRPr lang="en-US" sz="800" kern="1200">
            <a:solidFill>
              <a:schemeClr val="tx1"/>
            </a:solidFill>
          </a:endParaRPr>
        </a:p>
      </dsp:txBody>
      <dsp:txXfrm>
        <a:off x="2016347" y="2677133"/>
        <a:ext cx="1831116" cy="1098669"/>
      </dsp:txXfrm>
    </dsp:sp>
    <dsp:sp modelId="{6D8B3353-A099-4377-887B-D326ABADB3BB}">
      <dsp:nvSpPr>
        <dsp:cNvPr id="0" name=""/>
        <dsp:cNvSpPr/>
      </dsp:nvSpPr>
      <dsp:spPr>
        <a:xfrm>
          <a:off x="4030575" y="2677133"/>
          <a:ext cx="3854005" cy="1098669"/>
        </a:xfrm>
        <a:prstGeom prst="rect">
          <a:avLst/>
        </a:prstGeom>
        <a:solidFill>
          <a:srgbClr val="FFFF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solidFill>
                <a:schemeClr val="tx1"/>
              </a:solidFill>
            </a:rPr>
            <a:t>For Lewisham Council Comms support contact your monitoring officer or email </a:t>
          </a:r>
          <a:r>
            <a:rPr lang="en-GB" sz="2000" u="sng" kern="1200">
              <a:hlinkClick xmlns:r="http://schemas.openxmlformats.org/officeDocument/2006/relationships" r:id="rId1"/>
            </a:rPr>
            <a:t>lewishamlife@lewisham.gov.uk</a:t>
          </a:r>
          <a:endParaRPr lang="en-US" sz="2000" kern="1200"/>
        </a:p>
      </dsp:txBody>
      <dsp:txXfrm>
        <a:off x="4030575" y="2677133"/>
        <a:ext cx="3854005" cy="10986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2EDAA-A64D-4411-A4DA-2B12C59983FA}">
      <dsp:nvSpPr>
        <dsp:cNvPr id="0" name=""/>
        <dsp:cNvSpPr/>
      </dsp:nvSpPr>
      <dsp:spPr>
        <a:xfrm>
          <a:off x="316353" y="1489744"/>
          <a:ext cx="2523127" cy="31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May 2025</a:t>
          </a:r>
        </a:p>
      </dsp:txBody>
      <dsp:txXfrm>
        <a:off x="316353" y="1489744"/>
        <a:ext cx="2523127" cy="313484"/>
      </dsp:txXfrm>
    </dsp:sp>
    <dsp:sp modelId="{13FAAEA4-569A-45B6-B535-F6D3C77F69D7}">
      <dsp:nvSpPr>
        <dsp:cNvPr id="0" name=""/>
        <dsp:cNvSpPr/>
      </dsp:nvSpPr>
      <dsp:spPr>
        <a:xfrm>
          <a:off x="0" y="1331615"/>
          <a:ext cx="7886700" cy="1109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19C9DC6-A476-4A29-95ED-4A51E19401F2}">
      <dsp:nvSpPr>
        <dsp:cNvPr id="0" name=""/>
        <dsp:cNvSpPr/>
      </dsp:nvSpPr>
      <dsp:spPr>
        <a:xfrm>
          <a:off x="190197" y="13437"/>
          <a:ext cx="2775440" cy="84656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solidFill>
                <a:schemeClr val="accent1">
                  <a:lumMod val="50000"/>
                </a:schemeClr>
              </a:solidFill>
            </a:rPr>
            <a:t>Read through your Grant Agreement and sign this via DocuSign by 30th May </a:t>
          </a:r>
        </a:p>
        <a:p>
          <a:pPr marL="0" lvl="0" indent="0" algn="l" defTabSz="488950">
            <a:lnSpc>
              <a:spcPct val="90000"/>
            </a:lnSpc>
            <a:spcBef>
              <a:spcPct val="0"/>
            </a:spcBef>
            <a:spcAft>
              <a:spcPct val="35000"/>
            </a:spcAft>
            <a:buNone/>
          </a:pPr>
          <a:r>
            <a:rPr lang="en-US" sz="1100" kern="1200">
              <a:solidFill>
                <a:schemeClr val="accent1">
                  <a:lumMod val="50000"/>
                </a:schemeClr>
              </a:solidFill>
            </a:rPr>
            <a:t>Review and agree your individual payment schedule</a:t>
          </a:r>
        </a:p>
      </dsp:txBody>
      <dsp:txXfrm>
        <a:off x="190197" y="13437"/>
        <a:ext cx="2775440" cy="846564"/>
      </dsp:txXfrm>
    </dsp:sp>
    <dsp:sp modelId="{FB4A65D0-1439-4F4A-84B4-2913C79C586E}">
      <dsp:nvSpPr>
        <dsp:cNvPr id="0" name=""/>
        <dsp:cNvSpPr/>
      </dsp:nvSpPr>
      <dsp:spPr>
        <a:xfrm>
          <a:off x="1577917" y="860001"/>
          <a:ext cx="0" cy="471613"/>
        </a:xfrm>
        <a:prstGeom prst="line">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hueOff val="0"/>
              <a:satOff val="0"/>
              <a:lumOff val="0"/>
              <a:alphaOff val="0"/>
            </a:schemeClr>
          </a:solidFill>
          <a:prstDash val="dash"/>
          <a:miter lim="800000"/>
        </a:ln>
        <a:effectLst/>
      </dsp:spPr>
      <dsp:style>
        <a:lnRef idx="1">
          <a:scrgbClr r="0" g="0" b="0"/>
        </a:lnRef>
        <a:fillRef idx="3">
          <a:scrgbClr r="0" g="0" b="0"/>
        </a:fillRef>
        <a:effectRef idx="2">
          <a:scrgbClr r="0" g="0" b="0"/>
        </a:effectRef>
        <a:fontRef idx="minor">
          <a:schemeClr val="lt1"/>
        </a:fontRef>
      </dsp:style>
    </dsp:sp>
    <dsp:sp modelId="{553369E4-9357-43EC-9B61-B0F862D4BE85}">
      <dsp:nvSpPr>
        <dsp:cNvPr id="0" name=""/>
        <dsp:cNvSpPr/>
      </dsp:nvSpPr>
      <dsp:spPr>
        <a:xfrm>
          <a:off x="1893308" y="970969"/>
          <a:ext cx="2523127" cy="31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June 2025</a:t>
          </a:r>
        </a:p>
      </dsp:txBody>
      <dsp:txXfrm>
        <a:off x="1893308" y="970969"/>
        <a:ext cx="2523127" cy="313484"/>
      </dsp:txXfrm>
    </dsp:sp>
    <dsp:sp modelId="{B95A4C60-8D34-4A20-8BBD-09AD3F17C03F}">
      <dsp:nvSpPr>
        <dsp:cNvPr id="0" name=""/>
        <dsp:cNvSpPr/>
      </dsp:nvSpPr>
      <dsp:spPr>
        <a:xfrm>
          <a:off x="1767152" y="1914197"/>
          <a:ext cx="2775440" cy="49584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solidFill>
                <a:schemeClr val="accent1">
                  <a:lumMod val="50000"/>
                </a:schemeClr>
              </a:solidFill>
            </a:rPr>
            <a:t>1:1 Mobilisation meeting with your monitoring officer </a:t>
          </a:r>
        </a:p>
      </dsp:txBody>
      <dsp:txXfrm>
        <a:off x="1767152" y="1914197"/>
        <a:ext cx="2775440" cy="495844"/>
      </dsp:txXfrm>
    </dsp:sp>
    <dsp:sp modelId="{A995CD32-DF5C-4BE3-BE0F-847D53BB5043}">
      <dsp:nvSpPr>
        <dsp:cNvPr id="0" name=""/>
        <dsp:cNvSpPr/>
      </dsp:nvSpPr>
      <dsp:spPr>
        <a:xfrm>
          <a:off x="3154872" y="1442583"/>
          <a:ext cx="0" cy="471613"/>
        </a:xfrm>
        <a:prstGeom prst="line">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hueOff val="0"/>
              <a:satOff val="0"/>
              <a:lumOff val="0"/>
              <a:alphaOff val="0"/>
            </a:schemeClr>
          </a:solidFill>
          <a:prstDash val="dash"/>
          <a:miter lim="800000"/>
        </a:ln>
        <a:effectLst/>
      </dsp:spPr>
      <dsp:style>
        <a:lnRef idx="1">
          <a:scrgbClr r="0" g="0" b="0"/>
        </a:lnRef>
        <a:fillRef idx="3">
          <a:scrgbClr r="0" g="0" b="0"/>
        </a:fillRef>
        <a:effectRef idx="2">
          <a:scrgbClr r="0" g="0" b="0"/>
        </a:effectRef>
        <a:fontRef idx="minor">
          <a:schemeClr val="lt1"/>
        </a:fontRef>
      </dsp:style>
    </dsp:sp>
    <dsp:sp modelId="{9B7AB62A-C18F-40DA-ACB6-4E2B9B1508B6}">
      <dsp:nvSpPr>
        <dsp:cNvPr id="0" name=""/>
        <dsp:cNvSpPr/>
      </dsp:nvSpPr>
      <dsp:spPr>
        <a:xfrm>
          <a:off x="1543240" y="1352422"/>
          <a:ext cx="69354" cy="69354"/>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D240C4C1-7AAC-46A1-B046-A047C234BA59}">
      <dsp:nvSpPr>
        <dsp:cNvPr id="0" name=""/>
        <dsp:cNvSpPr/>
      </dsp:nvSpPr>
      <dsp:spPr>
        <a:xfrm>
          <a:off x="3120195" y="1352422"/>
          <a:ext cx="69354" cy="69354"/>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1EE9D060-EBD1-4BBF-BB43-EDBAE327A211}">
      <dsp:nvSpPr>
        <dsp:cNvPr id="0" name=""/>
        <dsp:cNvSpPr/>
      </dsp:nvSpPr>
      <dsp:spPr>
        <a:xfrm>
          <a:off x="3470263" y="1489744"/>
          <a:ext cx="2523127" cy="31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July 2025</a:t>
          </a:r>
        </a:p>
      </dsp:txBody>
      <dsp:txXfrm>
        <a:off x="3470263" y="1489744"/>
        <a:ext cx="2523127" cy="313484"/>
      </dsp:txXfrm>
    </dsp:sp>
    <dsp:sp modelId="{CA32FE14-894F-41B5-9064-270BCD82B608}">
      <dsp:nvSpPr>
        <dsp:cNvPr id="0" name=""/>
        <dsp:cNvSpPr/>
      </dsp:nvSpPr>
      <dsp:spPr>
        <a:xfrm>
          <a:off x="3344107" y="364156"/>
          <a:ext cx="2775440" cy="49584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solidFill>
                <a:schemeClr val="accent1">
                  <a:lumMod val="50000"/>
                </a:schemeClr>
              </a:solidFill>
            </a:rPr>
            <a:t>All projects to start (unless agreed with monitoring officer</a:t>
          </a:r>
          <a:r>
            <a:rPr lang="en-US" sz="1100" kern="1200"/>
            <a:t>)</a:t>
          </a:r>
        </a:p>
      </dsp:txBody>
      <dsp:txXfrm>
        <a:off x="3344107" y="364156"/>
        <a:ext cx="2775440" cy="495844"/>
      </dsp:txXfrm>
    </dsp:sp>
    <dsp:sp modelId="{F218C246-4702-47C5-BB63-1C0FD434DFBA}">
      <dsp:nvSpPr>
        <dsp:cNvPr id="0" name=""/>
        <dsp:cNvSpPr/>
      </dsp:nvSpPr>
      <dsp:spPr>
        <a:xfrm>
          <a:off x="4731827" y="860001"/>
          <a:ext cx="0" cy="471613"/>
        </a:xfrm>
        <a:prstGeom prst="line">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hueOff val="0"/>
              <a:satOff val="0"/>
              <a:lumOff val="0"/>
              <a:alphaOff val="0"/>
            </a:schemeClr>
          </a:solidFill>
          <a:prstDash val="dash"/>
          <a:miter lim="800000"/>
        </a:ln>
        <a:effectLst/>
      </dsp:spPr>
      <dsp:style>
        <a:lnRef idx="1">
          <a:scrgbClr r="0" g="0" b="0"/>
        </a:lnRef>
        <a:fillRef idx="3">
          <a:scrgbClr r="0" g="0" b="0"/>
        </a:fillRef>
        <a:effectRef idx="2">
          <a:scrgbClr r="0" g="0" b="0"/>
        </a:effectRef>
        <a:fontRef idx="minor">
          <a:schemeClr val="lt1"/>
        </a:fontRef>
      </dsp:style>
    </dsp:sp>
    <dsp:sp modelId="{0FECCD87-3447-43EB-AB08-3CC9CEF0CC6F}">
      <dsp:nvSpPr>
        <dsp:cNvPr id="0" name=""/>
        <dsp:cNvSpPr/>
      </dsp:nvSpPr>
      <dsp:spPr>
        <a:xfrm>
          <a:off x="5047218" y="970969"/>
          <a:ext cx="2523127" cy="31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Sep. 2027</a:t>
          </a:r>
        </a:p>
      </dsp:txBody>
      <dsp:txXfrm>
        <a:off x="5047218" y="970969"/>
        <a:ext cx="2523127" cy="313484"/>
      </dsp:txXfrm>
    </dsp:sp>
    <dsp:sp modelId="{A22763D1-2A68-45CB-BDAF-116F65A3E317}">
      <dsp:nvSpPr>
        <dsp:cNvPr id="0" name=""/>
        <dsp:cNvSpPr/>
      </dsp:nvSpPr>
      <dsp:spPr>
        <a:xfrm>
          <a:off x="4921062" y="1914197"/>
          <a:ext cx="2775440" cy="64097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solidFill>
                <a:schemeClr val="accent1">
                  <a:lumMod val="50000"/>
                </a:schemeClr>
              </a:solidFill>
            </a:rPr>
            <a:t>Closure report including final details of expenditure - due 30th September (unless project is completed sooner)</a:t>
          </a:r>
        </a:p>
      </dsp:txBody>
      <dsp:txXfrm>
        <a:off x="4921062" y="1914197"/>
        <a:ext cx="2775440" cy="640970"/>
      </dsp:txXfrm>
    </dsp:sp>
    <dsp:sp modelId="{F7C2731F-7E40-4AA3-9997-95A59FFD0A0B}">
      <dsp:nvSpPr>
        <dsp:cNvPr id="0" name=""/>
        <dsp:cNvSpPr/>
      </dsp:nvSpPr>
      <dsp:spPr>
        <a:xfrm>
          <a:off x="6308782" y="1442583"/>
          <a:ext cx="0" cy="471613"/>
        </a:xfrm>
        <a:prstGeom prst="line">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hueOff val="0"/>
              <a:satOff val="0"/>
              <a:lumOff val="0"/>
              <a:alphaOff val="0"/>
            </a:schemeClr>
          </a:solidFill>
          <a:prstDash val="dash"/>
          <a:miter lim="800000"/>
        </a:ln>
        <a:effectLst/>
      </dsp:spPr>
      <dsp:style>
        <a:lnRef idx="1">
          <a:scrgbClr r="0" g="0" b="0"/>
        </a:lnRef>
        <a:fillRef idx="3">
          <a:scrgbClr r="0" g="0" b="0"/>
        </a:fillRef>
        <a:effectRef idx="2">
          <a:scrgbClr r="0" g="0" b="0"/>
        </a:effectRef>
        <a:fontRef idx="minor">
          <a:schemeClr val="lt1"/>
        </a:fontRef>
      </dsp:style>
    </dsp:sp>
    <dsp:sp modelId="{8812F24B-73DA-48BB-9FD8-F4B13C48201B}">
      <dsp:nvSpPr>
        <dsp:cNvPr id="0" name=""/>
        <dsp:cNvSpPr/>
      </dsp:nvSpPr>
      <dsp:spPr>
        <a:xfrm>
          <a:off x="4697149" y="1352422"/>
          <a:ext cx="69354" cy="69354"/>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1FA1F264-F530-490D-B1F0-2310C58F9624}">
      <dsp:nvSpPr>
        <dsp:cNvPr id="0" name=""/>
        <dsp:cNvSpPr/>
      </dsp:nvSpPr>
      <dsp:spPr>
        <a:xfrm>
          <a:off x="6274104" y="1352422"/>
          <a:ext cx="69354" cy="69354"/>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4CE3B-57D7-4E74-9F00-4F877B1D72BC}">
      <dsp:nvSpPr>
        <dsp:cNvPr id="0" name=""/>
        <dsp:cNvSpPr/>
      </dsp:nvSpPr>
      <dsp:spPr>
        <a:xfrm>
          <a:off x="0" y="350338"/>
          <a:ext cx="2484978" cy="1490987"/>
        </a:xfrm>
        <a:prstGeom prst="roundRect">
          <a:avLst/>
        </a:prstGeom>
        <a:solidFill>
          <a:schemeClr val="accent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solidFill>
                <a:schemeClr val="accent1">
                  <a:lumMod val="50000"/>
                </a:schemeClr>
              </a:solidFill>
            </a:rPr>
            <a:t>Grant Agreements and Payment Schedules </a:t>
          </a:r>
          <a:endParaRPr lang="en-US" sz="2200" kern="1200">
            <a:solidFill>
              <a:schemeClr val="accent1">
                <a:lumMod val="50000"/>
              </a:schemeClr>
            </a:solidFill>
          </a:endParaRPr>
        </a:p>
      </dsp:txBody>
      <dsp:txXfrm>
        <a:off x="72784" y="423122"/>
        <a:ext cx="2339410" cy="1345419"/>
      </dsp:txXfrm>
    </dsp:sp>
    <dsp:sp modelId="{E2619E34-B230-492D-8199-5B3D14D3D2E9}">
      <dsp:nvSpPr>
        <dsp:cNvPr id="0" name=""/>
        <dsp:cNvSpPr/>
      </dsp:nvSpPr>
      <dsp:spPr>
        <a:xfrm>
          <a:off x="2733476" y="350338"/>
          <a:ext cx="2484978" cy="1490987"/>
        </a:xfrm>
        <a:prstGeom prst="roundRect">
          <a:avLst/>
        </a:prstGeom>
        <a:solidFill>
          <a:schemeClr val="accent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solidFill>
                <a:schemeClr val="accent1">
                  <a:lumMod val="50000"/>
                </a:schemeClr>
              </a:solidFill>
            </a:rPr>
            <a:t>Monitoring and timelines </a:t>
          </a:r>
          <a:endParaRPr lang="en-US" sz="2200" kern="1200">
            <a:solidFill>
              <a:schemeClr val="accent1">
                <a:lumMod val="50000"/>
              </a:schemeClr>
            </a:solidFill>
          </a:endParaRPr>
        </a:p>
      </dsp:txBody>
      <dsp:txXfrm>
        <a:off x="2806260" y="423122"/>
        <a:ext cx="2339410" cy="1345419"/>
      </dsp:txXfrm>
    </dsp:sp>
    <dsp:sp modelId="{FEC886D6-9634-42C0-82E3-2B455257D948}">
      <dsp:nvSpPr>
        <dsp:cNvPr id="0" name=""/>
        <dsp:cNvSpPr/>
      </dsp:nvSpPr>
      <dsp:spPr>
        <a:xfrm>
          <a:off x="5466953" y="350338"/>
          <a:ext cx="2484978" cy="1490987"/>
        </a:xfrm>
        <a:prstGeom prst="roundRect">
          <a:avLst/>
        </a:prstGeom>
        <a:solidFill>
          <a:schemeClr val="accent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solidFill>
                <a:schemeClr val="accent1">
                  <a:lumMod val="50000"/>
                </a:schemeClr>
              </a:solidFill>
            </a:rPr>
            <a:t>Project delivery </a:t>
          </a:r>
          <a:endParaRPr lang="en-US" sz="2200" kern="1200">
            <a:solidFill>
              <a:schemeClr val="accent1">
                <a:lumMod val="50000"/>
              </a:schemeClr>
            </a:solidFill>
          </a:endParaRPr>
        </a:p>
      </dsp:txBody>
      <dsp:txXfrm>
        <a:off x="5539737" y="423122"/>
        <a:ext cx="2339410" cy="134541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6F8AFC-F3B3-214D-B9CA-3CF6F4AB78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DE0907-D57D-3243-AD5D-B65E3325FF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80A96B-88BF-954F-A9B0-D0FE45E42E85}" type="datetimeFigureOut">
              <a:rPr lang="en-US" smtClean="0"/>
              <a:t>5/30/2025</a:t>
            </a:fld>
            <a:endParaRPr lang="en-US"/>
          </a:p>
        </p:txBody>
      </p:sp>
      <p:sp>
        <p:nvSpPr>
          <p:cNvPr id="4" name="Footer Placeholder 3">
            <a:extLst>
              <a:ext uri="{FF2B5EF4-FFF2-40B4-BE49-F238E27FC236}">
                <a16:creationId xmlns:a16="http://schemas.microsoft.com/office/drawing/2014/main" id="{454E94A5-C7C4-364C-9B40-2A80E5102C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2F40AF7-9EEA-E048-9243-35D4843F50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5F97FC-0625-2F4B-BD1C-008697A07A37}" type="slidenum">
              <a:rPr lang="en-US" smtClean="0"/>
              <a:t>‹#›</a:t>
            </a:fld>
            <a:endParaRPr lang="en-US"/>
          </a:p>
        </p:txBody>
      </p:sp>
    </p:spTree>
    <p:extLst>
      <p:ext uri="{BB962C8B-B14F-4D97-AF65-F5344CB8AC3E}">
        <p14:creationId xmlns:p14="http://schemas.microsoft.com/office/powerpoint/2010/main" val="96094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C2B66F-189C-42FD-B067-B16617060016}" type="datetimeFigureOut">
              <a:rPr lang="en-GB" smtClean="0"/>
              <a:t>30/05/2025</a:t>
            </a:fld>
            <a:endParaRPr lang="en-GB"/>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9562B-F543-4034-A11D-663D3E6EEB12}" type="slidenum">
              <a:rPr lang="en-GB" smtClean="0"/>
              <a:t>‹#›</a:t>
            </a:fld>
            <a:endParaRPr lang="en-GB"/>
          </a:p>
        </p:txBody>
      </p:sp>
    </p:spTree>
    <p:extLst>
      <p:ext uri="{BB962C8B-B14F-4D97-AF65-F5344CB8AC3E}">
        <p14:creationId xmlns:p14="http://schemas.microsoft.com/office/powerpoint/2010/main" val="3683497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canva.com/"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www.hootsuite.com/"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Sarah </a:t>
            </a:r>
          </a:p>
          <a:p>
            <a:r>
              <a:rPr lang="en-GB"/>
              <a:t>Slides with link will be shared following meeting.	</a:t>
            </a:r>
          </a:p>
        </p:txBody>
      </p:sp>
      <p:sp>
        <p:nvSpPr>
          <p:cNvPr id="4" name="Slide Number Placeholder 3"/>
          <p:cNvSpPr>
            <a:spLocks noGrp="1"/>
          </p:cNvSpPr>
          <p:nvPr>
            <p:ph type="sldNum" sz="quarter" idx="5"/>
          </p:nvPr>
        </p:nvSpPr>
        <p:spPr/>
        <p:txBody>
          <a:bodyPr/>
          <a:lstStyle/>
          <a:p>
            <a:fld id="{93B9562B-F543-4034-A11D-663D3E6EEB12}" type="slidenum">
              <a:rPr lang="en-GB" smtClean="0"/>
              <a:t>1</a:t>
            </a:fld>
            <a:endParaRPr lang="en-GB"/>
          </a:p>
        </p:txBody>
      </p:sp>
    </p:spTree>
    <p:extLst>
      <p:ext uri="{BB962C8B-B14F-4D97-AF65-F5344CB8AC3E}">
        <p14:creationId xmlns:p14="http://schemas.microsoft.com/office/powerpoint/2010/main" val="27018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6C059-1C1F-3105-FE67-BB4E2534F0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69B41-116C-D2FB-E677-EC33ED1548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C3C49-ABC9-F41E-67E7-6BA8BCACA560}"/>
              </a:ext>
            </a:extLst>
          </p:cNvPr>
          <p:cNvSpPr>
            <a:spLocks noGrp="1"/>
          </p:cNvSpPr>
          <p:nvPr>
            <p:ph type="body" idx="1"/>
          </p:nvPr>
        </p:nvSpPr>
        <p:spPr/>
        <p:txBody>
          <a:bodyPr/>
          <a:lstStyle/>
          <a:p>
            <a:r>
              <a:rPr lang="en-GB"/>
              <a:t>Grace</a:t>
            </a:r>
          </a:p>
          <a:p>
            <a:endParaRPr lang="en-GB"/>
          </a:p>
          <a:p>
            <a:r>
              <a:rPr lang="en-GB"/>
              <a:t>Quite a long document, going through a few pages so it’s less daunting, highlighting a couple of the key pages. All of these pages will be completed, but if you notice any errors, please do let us know. Along with these pages are the terms and conditions, please do have a read through these and let us know if you require any clarifications. </a:t>
            </a:r>
          </a:p>
          <a:p>
            <a:endParaRPr lang="en-GB"/>
          </a:p>
          <a:p>
            <a:r>
              <a:rPr lang="en-GB" b="1"/>
              <a:t>Front page</a:t>
            </a:r>
          </a:p>
          <a:p>
            <a:r>
              <a:rPr lang="en-GB" b="0">
                <a:solidFill>
                  <a:schemeClr val="accent1">
                    <a:lumMod val="50000"/>
                  </a:schemeClr>
                </a:solidFill>
              </a:rPr>
              <a:t>All info fed through from the supplementary form</a:t>
            </a:r>
          </a:p>
          <a:p>
            <a:r>
              <a:rPr lang="en-GB" b="0">
                <a:solidFill>
                  <a:schemeClr val="accent1">
                    <a:lumMod val="50000"/>
                  </a:schemeClr>
                </a:solidFill>
              </a:rPr>
              <a:t>Includes ref no and project name, when getting in touch with us, where possible please mention your ref no and project name. </a:t>
            </a:r>
            <a:endParaRPr lang="en-GB" b="1">
              <a:solidFill>
                <a:schemeClr val="accent1">
                  <a:lumMod val="50000"/>
                </a:schemeClr>
              </a:solidFill>
            </a:endParaRPr>
          </a:p>
          <a:p>
            <a:endParaRPr lang="en-GB" b="1">
              <a:solidFill>
                <a:schemeClr val="accent1">
                  <a:lumMod val="50000"/>
                </a:schemeClr>
              </a:solidFill>
            </a:endParaRPr>
          </a:p>
          <a:p>
            <a:r>
              <a:rPr lang="en-GB" b="1">
                <a:solidFill>
                  <a:schemeClr val="accent1">
                    <a:lumMod val="50000"/>
                  </a:schemeClr>
                </a:solidFill>
              </a:rPr>
              <a:t>Policy Docs</a:t>
            </a:r>
          </a:p>
          <a:p>
            <a:r>
              <a:rPr lang="en-GB" b="0">
                <a:solidFill>
                  <a:schemeClr val="accent1">
                    <a:lumMod val="50000"/>
                  </a:schemeClr>
                </a:solidFill>
              </a:rPr>
              <a:t>These policies will be familiar to you as we had requested them at due diligence stage. For those who have said they’ll be sending in outstanding documents prior to the start of their project, we will have reached out to you with a gentle reminder to send these in prior to your project starting. </a:t>
            </a:r>
          </a:p>
        </p:txBody>
      </p:sp>
      <p:sp>
        <p:nvSpPr>
          <p:cNvPr id="4" name="Slide Number Placeholder 3">
            <a:extLst>
              <a:ext uri="{FF2B5EF4-FFF2-40B4-BE49-F238E27FC236}">
                <a16:creationId xmlns:a16="http://schemas.microsoft.com/office/drawing/2014/main" id="{47D626CF-19D9-BA73-C880-37BB38D63473}"/>
              </a:ext>
            </a:extLst>
          </p:cNvPr>
          <p:cNvSpPr>
            <a:spLocks noGrp="1"/>
          </p:cNvSpPr>
          <p:nvPr>
            <p:ph type="sldNum" sz="quarter" idx="5"/>
          </p:nvPr>
        </p:nvSpPr>
        <p:spPr/>
        <p:txBody>
          <a:bodyPr/>
          <a:lstStyle/>
          <a:p>
            <a:fld id="{93B9562B-F543-4034-A11D-663D3E6EEB12}" type="slidenum">
              <a:rPr lang="en-GB" smtClean="0"/>
              <a:t>10</a:t>
            </a:fld>
            <a:endParaRPr lang="en-GB"/>
          </a:p>
        </p:txBody>
      </p:sp>
    </p:spTree>
    <p:extLst>
      <p:ext uri="{BB962C8B-B14F-4D97-AF65-F5344CB8AC3E}">
        <p14:creationId xmlns:p14="http://schemas.microsoft.com/office/powerpoint/2010/main" val="3576358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Grace </a:t>
            </a:r>
          </a:p>
          <a:p>
            <a:endParaRPr lang="en-GB"/>
          </a:p>
          <a:p>
            <a:r>
              <a:rPr lang="en-GB" b="1"/>
              <a:t>Project Activity and Budget Breakdown</a:t>
            </a:r>
          </a:p>
          <a:p>
            <a:r>
              <a:rPr lang="en-GB" b="0"/>
              <a:t>Again, these pages will be pre-filled. Where you have provided information within your supplementary form that differs from your application, for example you’ve been awarded less so your budget breakdown has changed, we will have included your updated information here. When you receive your agreement, please do have a read through and let us know if anything needs to change. This is not to say that this means your activities are set in stone, if anything changes after your agreement has been signed, please do just get in touch with your monitoring officer and these can be looked at. </a:t>
            </a:r>
          </a:p>
        </p:txBody>
      </p:sp>
      <p:sp>
        <p:nvSpPr>
          <p:cNvPr id="4" name="Slide Number Placeholder 3"/>
          <p:cNvSpPr>
            <a:spLocks noGrp="1"/>
          </p:cNvSpPr>
          <p:nvPr>
            <p:ph type="sldNum" sz="quarter" idx="5"/>
          </p:nvPr>
        </p:nvSpPr>
        <p:spPr/>
        <p:txBody>
          <a:bodyPr/>
          <a:lstStyle/>
          <a:p>
            <a:fld id="{93B9562B-F543-4034-A11D-663D3E6EEB12}" type="slidenum">
              <a:rPr lang="en-GB" smtClean="0"/>
              <a:t>11</a:t>
            </a:fld>
            <a:endParaRPr lang="en-GB"/>
          </a:p>
        </p:txBody>
      </p:sp>
    </p:spTree>
    <p:extLst>
      <p:ext uri="{BB962C8B-B14F-4D97-AF65-F5344CB8AC3E}">
        <p14:creationId xmlns:p14="http://schemas.microsoft.com/office/powerpoint/2010/main" val="2969291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D1083-1A47-836A-B05A-F77944B2CC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919399-BC10-A637-055C-B46B3945C3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E34530-D7A2-5D40-DD71-EE9B123ED9A5}"/>
              </a:ext>
            </a:extLst>
          </p:cNvPr>
          <p:cNvSpPr>
            <a:spLocks noGrp="1"/>
          </p:cNvSpPr>
          <p:nvPr>
            <p:ph type="body" idx="1"/>
          </p:nvPr>
        </p:nvSpPr>
        <p:spPr/>
        <p:txBody>
          <a:bodyPr/>
          <a:lstStyle/>
          <a:p>
            <a:r>
              <a:rPr lang="en-GB"/>
              <a:t>Grace</a:t>
            </a:r>
          </a:p>
          <a:p>
            <a:endParaRPr lang="en-GB"/>
          </a:p>
          <a:p>
            <a:r>
              <a:rPr lang="en-GB" b="1"/>
              <a:t>Monitoring Schedule </a:t>
            </a:r>
          </a:p>
          <a:p>
            <a:r>
              <a:rPr lang="en-GB" b="0"/>
              <a:t>The monitoring schedule is highlighted at the moment as we will amend this to reflect the monitoring dates that relate to your project. These are the dates that your monitoring forms should be received by, as my colleague Sara will talk about in a bit, these are really important dates and where monitoring isn’t received, it could affect your next grant payment. </a:t>
            </a:r>
          </a:p>
          <a:p>
            <a:endParaRPr lang="en-GB" b="0"/>
          </a:p>
          <a:p>
            <a:r>
              <a:rPr lang="en-GB" b="1"/>
              <a:t>Payment Schedule</a:t>
            </a:r>
          </a:p>
          <a:p>
            <a:r>
              <a:rPr lang="en-GB" b="0"/>
              <a:t>The payment schedule you’ll see within your agreement will cover the full length of the project, however your monitoring officer will go through an individual payment schedule with you. While we will have pre-filled the dates and amounts, it’s not set in stone and you will have the opportunity to amend the amount and frequency of payments. It’s our aim that you’ll receive these payment schedules within the next week or so. </a:t>
            </a:r>
          </a:p>
          <a:p>
            <a:endParaRPr lang="en-GB" b="0"/>
          </a:p>
        </p:txBody>
      </p:sp>
      <p:sp>
        <p:nvSpPr>
          <p:cNvPr id="4" name="Slide Number Placeholder 3">
            <a:extLst>
              <a:ext uri="{FF2B5EF4-FFF2-40B4-BE49-F238E27FC236}">
                <a16:creationId xmlns:a16="http://schemas.microsoft.com/office/drawing/2014/main" id="{40D086DF-C823-AF97-D553-90E6E6BB5A5C}"/>
              </a:ext>
            </a:extLst>
          </p:cNvPr>
          <p:cNvSpPr>
            <a:spLocks noGrp="1"/>
          </p:cNvSpPr>
          <p:nvPr>
            <p:ph type="sldNum" sz="quarter" idx="5"/>
          </p:nvPr>
        </p:nvSpPr>
        <p:spPr/>
        <p:txBody>
          <a:bodyPr/>
          <a:lstStyle/>
          <a:p>
            <a:fld id="{93B9562B-F543-4034-A11D-663D3E6EEB12}" type="slidenum">
              <a:rPr lang="en-GB" smtClean="0"/>
              <a:t>12</a:t>
            </a:fld>
            <a:endParaRPr lang="en-GB"/>
          </a:p>
        </p:txBody>
      </p:sp>
    </p:spTree>
    <p:extLst>
      <p:ext uri="{BB962C8B-B14F-4D97-AF65-F5344CB8AC3E}">
        <p14:creationId xmlns:p14="http://schemas.microsoft.com/office/powerpoint/2010/main" val="77276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44E8E-69B6-A668-13EE-9AFB6FC06E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5508E-5E90-F0D8-A161-6E0E037280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8F8B31-74CE-C51D-C28C-D69EC2B9EC46}"/>
              </a:ext>
            </a:extLst>
          </p:cNvPr>
          <p:cNvSpPr>
            <a:spLocks noGrp="1"/>
          </p:cNvSpPr>
          <p:nvPr>
            <p:ph type="body" idx="1"/>
          </p:nvPr>
        </p:nvSpPr>
        <p:spPr/>
        <p:txBody>
          <a:bodyPr/>
          <a:lstStyle/>
          <a:p>
            <a:r>
              <a:rPr lang="en-GB"/>
              <a:t>Grace </a:t>
            </a:r>
          </a:p>
          <a:p>
            <a:endParaRPr lang="en-GB"/>
          </a:p>
          <a:p>
            <a:r>
              <a:rPr lang="en-GB" b="1"/>
              <a:t>Signature page</a:t>
            </a:r>
          </a:p>
          <a:p>
            <a:r>
              <a:rPr lang="en-GB"/>
              <a:t>This will be the final page of your agreement. This will be sent via </a:t>
            </a:r>
            <a:r>
              <a:rPr lang="en-GB" err="1"/>
              <a:t>docusign</a:t>
            </a:r>
            <a:r>
              <a:rPr lang="en-GB"/>
              <a:t> to the email address included within your supplementary form, once you have signed this, it will be automatically sent to your witness, using the details within the supplementary form. While they will receive an email about this, it may be worth just speaking with them to look out for the link so the agreement isn’t held up. Once signed, it’ll be for us at the council to provide the final two signatures. Once that’s completed, you will receive a final copy of the signed agreement. </a:t>
            </a:r>
          </a:p>
        </p:txBody>
      </p:sp>
      <p:sp>
        <p:nvSpPr>
          <p:cNvPr id="4" name="Slide Number Placeholder 3">
            <a:extLst>
              <a:ext uri="{FF2B5EF4-FFF2-40B4-BE49-F238E27FC236}">
                <a16:creationId xmlns:a16="http://schemas.microsoft.com/office/drawing/2014/main" id="{0BF98235-0279-9D1F-154A-59E82C23590B}"/>
              </a:ext>
            </a:extLst>
          </p:cNvPr>
          <p:cNvSpPr>
            <a:spLocks noGrp="1"/>
          </p:cNvSpPr>
          <p:nvPr>
            <p:ph type="sldNum" sz="quarter" idx="5"/>
          </p:nvPr>
        </p:nvSpPr>
        <p:spPr/>
        <p:txBody>
          <a:bodyPr/>
          <a:lstStyle/>
          <a:p>
            <a:fld id="{93B9562B-F543-4034-A11D-663D3E6EEB12}" type="slidenum">
              <a:rPr lang="en-GB" smtClean="0"/>
              <a:t>13</a:t>
            </a:fld>
            <a:endParaRPr lang="en-GB"/>
          </a:p>
        </p:txBody>
      </p:sp>
    </p:spTree>
    <p:extLst>
      <p:ext uri="{BB962C8B-B14F-4D97-AF65-F5344CB8AC3E}">
        <p14:creationId xmlns:p14="http://schemas.microsoft.com/office/powerpoint/2010/main" val="3346449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B9562B-F543-4034-A11D-663D3E6EEB12}" type="slidenum">
              <a:rPr lang="en-GB" smtClean="0"/>
              <a:t>14</a:t>
            </a:fld>
            <a:endParaRPr lang="en-GB"/>
          </a:p>
        </p:txBody>
      </p:sp>
    </p:spTree>
    <p:extLst>
      <p:ext uri="{BB962C8B-B14F-4D97-AF65-F5344CB8AC3E}">
        <p14:creationId xmlns:p14="http://schemas.microsoft.com/office/powerpoint/2010/main" val="4195730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Sara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9562B-F543-4034-A11D-663D3E6EEB1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0783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Sara – </a:t>
            </a:r>
          </a:p>
          <a:p>
            <a:r>
              <a:rPr lang="en-US"/>
              <a:t>NCIL is public money, and we need to be accountable for how it has been spent</a:t>
            </a:r>
          </a:p>
          <a:p>
            <a:r>
              <a:rPr lang="en-US"/>
              <a:t>To ensure legal obligations for NCIL have been met</a:t>
            </a:r>
          </a:p>
          <a:p>
            <a:r>
              <a:rPr lang="en-US"/>
              <a:t>To enable your organisation to reflect on what is working well and what might be further developed</a:t>
            </a:r>
          </a:p>
          <a:p>
            <a:r>
              <a:rPr lang="en-US"/>
              <a:t>To flag any concerns or support required to enable effective delivery</a:t>
            </a:r>
          </a:p>
          <a:p>
            <a:r>
              <a:rPr lang="en-US"/>
              <a:t>To demonstrate the impact that your projects have on our residents, including by priority, or theme. We get asked by lots of different stakeholders – councillors, senior officers, at local level but also London-wide forums ask for impact info through different lenses. Protected characteristics, areas, </a:t>
            </a:r>
            <a:r>
              <a:rPr lang="en-US" err="1"/>
              <a:t>etc</a:t>
            </a:r>
            <a:endParaRPr lang="en-US"/>
          </a:p>
          <a:p>
            <a:r>
              <a:rPr lang="en-US"/>
              <a:t>To showcase the successes of the project so that we can share these both within the borough and externally if required (e.g. when seeking further funding for Lewisham)</a:t>
            </a:r>
          </a:p>
          <a:p>
            <a:endParaRPr lang="en-US"/>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9562B-F543-4034-A11D-663D3E6EEB1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3409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solidFill>
                  <a:schemeClr val="accent1">
                    <a:lumMod val="50000"/>
                  </a:schemeClr>
                </a:solidFill>
              </a:rPr>
              <a:t>Sara </a:t>
            </a:r>
          </a:p>
          <a:p>
            <a:r>
              <a:rPr lang="en-GB" sz="1200">
                <a:solidFill>
                  <a:schemeClr val="accent1">
                    <a:lumMod val="50000"/>
                  </a:schemeClr>
                </a:solidFill>
              </a:rPr>
              <a:t>Your project will be monitored by your monitoring officer.</a:t>
            </a:r>
          </a:p>
          <a:p>
            <a:r>
              <a:rPr lang="en-GB" sz="1200">
                <a:solidFill>
                  <a:schemeClr val="accent1">
                    <a:lumMod val="50000"/>
                  </a:schemeClr>
                </a:solidFill>
              </a:rPr>
              <a:t>You will meet with your monitoring officer during the mobilisation period (May - June 2025). </a:t>
            </a:r>
          </a:p>
          <a:p>
            <a:r>
              <a:rPr lang="en-GB" sz="1200">
                <a:solidFill>
                  <a:schemeClr val="accent1">
                    <a:lumMod val="50000"/>
                  </a:schemeClr>
                </a:solidFill>
              </a:rPr>
              <a:t>Your monitoring officer will ensure that the outputs and outcomes for your project are clear before you sign your grant agreement. </a:t>
            </a:r>
          </a:p>
          <a:p>
            <a:r>
              <a:rPr lang="en-GB" sz="1200">
                <a:solidFill>
                  <a:schemeClr val="accent1">
                    <a:lumMod val="50000"/>
                  </a:schemeClr>
                </a:solidFill>
              </a:rPr>
              <a:t>Your project will be monitored through quarterly reports and monitoring meetings.</a:t>
            </a:r>
          </a:p>
          <a:p>
            <a:endParaRPr lang="en-GB" sz="1200"/>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9562B-F543-4034-A11D-663D3E6EEB1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9539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Segoe UI" panose="020B0502040204020203" pitchFamily="34" charset="0"/>
              </a:rPr>
              <a:t>Sara </a:t>
            </a:r>
          </a:p>
          <a:p>
            <a:r>
              <a:rPr lang="en-GB" sz="1800">
                <a:effectLst/>
                <a:latin typeface="Segoe UI" panose="020B0502040204020203" pitchFamily="34" charset="0"/>
              </a:rPr>
              <a:t>Remind about the deadlines on this slide - must be submitted one month after the end of the quarter</a:t>
            </a:r>
          </a:p>
          <a:p>
            <a:r>
              <a:rPr lang="en-GB" sz="1800">
                <a:effectLst/>
                <a:latin typeface="Segoe UI" panose="020B0502040204020203" pitchFamily="34" charset="0"/>
              </a:rPr>
              <a:t>A one-off event – only one form</a:t>
            </a: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9562B-F543-4034-A11D-663D3E6EEB1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1485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Sara </a:t>
            </a:r>
          </a:p>
          <a:p>
            <a:r>
              <a:rPr lang="en-GB"/>
              <a:t>Reiterate about the deadline and make it clear how many projects each monitoring officer is having to oversee and how we haven’t got time to chase reports</a:t>
            </a:r>
          </a:p>
          <a:p>
            <a:r>
              <a:rPr lang="en-GB"/>
              <a:t>Monitoring of Main Grants, small team,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9562B-F543-4034-A11D-663D3E6EEB1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9647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Sarah </a:t>
            </a:r>
          </a:p>
          <a:p>
            <a:r>
              <a:rPr lang="en-GB"/>
              <a:t>Welcome to the session – first of three sessions, so please share feedback if you think there are improvements we could make</a:t>
            </a:r>
          </a:p>
          <a:p>
            <a:r>
              <a:rPr lang="en-GB"/>
              <a:t>There will be Q&amp;As and breakout rooms at the end of the meeting – if we can’t answer, we’ll get back to you. </a:t>
            </a:r>
          </a:p>
          <a:p>
            <a:r>
              <a:rPr lang="en-GB"/>
              <a:t>If you have questions during the presentation, please make a note of them or pop them in the chat and we’ll respond at the end. </a:t>
            </a:r>
          </a:p>
          <a:p>
            <a:r>
              <a:rPr lang="en-GB"/>
              <a:t>We will share FAQs following the meetings.</a:t>
            </a:r>
          </a:p>
          <a:p>
            <a:r>
              <a:rPr lang="en-GB">
                <a:highlight>
                  <a:srgbClr val="FFFF00"/>
                </a:highlight>
              </a:rPr>
              <a:t>If you need to zoom in on the presentation, there are three dots in the bottom left of the screen, please click on those and you will see an option to ‘magnify slide only for me’.</a:t>
            </a:r>
          </a:p>
        </p:txBody>
      </p:sp>
      <p:sp>
        <p:nvSpPr>
          <p:cNvPr id="4" name="Slide Number Placeholder 3"/>
          <p:cNvSpPr>
            <a:spLocks noGrp="1"/>
          </p:cNvSpPr>
          <p:nvPr>
            <p:ph type="sldNum" sz="quarter" idx="5"/>
          </p:nvPr>
        </p:nvSpPr>
        <p:spPr/>
        <p:txBody>
          <a:bodyPr/>
          <a:lstStyle/>
          <a:p>
            <a:fld id="{93B9562B-F543-4034-A11D-663D3E6EEB12}" type="slidenum">
              <a:rPr lang="en-GB" smtClean="0"/>
              <a:t>2</a:t>
            </a:fld>
            <a:endParaRPr lang="en-GB"/>
          </a:p>
        </p:txBody>
      </p:sp>
    </p:spTree>
    <p:extLst>
      <p:ext uri="{BB962C8B-B14F-4D97-AF65-F5344CB8AC3E}">
        <p14:creationId xmlns:p14="http://schemas.microsoft.com/office/powerpoint/2010/main" val="971890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Sara</a:t>
            </a:r>
          </a:p>
          <a:p>
            <a:r>
              <a:rPr lang="en-GB"/>
              <a:t>Show an example of how content provided can help with project promotion e.g. Max Media Arts news article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9562B-F543-4034-A11D-663D3E6EEB1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1249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Sara</a:t>
            </a:r>
          </a:p>
          <a:p>
            <a:r>
              <a:rPr lang="en-GB"/>
              <a:t>Recording will be made and link will be sent in advance of completion of form</a:t>
            </a:r>
          </a:p>
          <a:p>
            <a:r>
              <a:rPr lang="en-GB"/>
              <a:t>Data collection sheet</a:t>
            </a:r>
          </a:p>
          <a:p>
            <a:pPr algn="l">
              <a:lnSpc>
                <a:spcPts val="1950"/>
              </a:lnSpc>
              <a:spcBef>
                <a:spcPts val="1500"/>
              </a:spcBef>
              <a:spcAft>
                <a:spcPts val="750"/>
              </a:spcAft>
              <a:buNone/>
            </a:pPr>
            <a:r>
              <a:rPr lang="en-GB" b="0" i="0">
                <a:solidFill>
                  <a:srgbClr val="001D35"/>
                </a:solidFill>
                <a:effectLst/>
                <a:latin typeface="Google Sans"/>
              </a:rPr>
              <a:t>1. Share a Window (Website):</a:t>
            </a:r>
          </a:p>
          <a:p>
            <a:pPr algn="l">
              <a:lnSpc>
                <a:spcPts val="1650"/>
              </a:lnSpc>
              <a:spcBef>
                <a:spcPts val="750"/>
              </a:spcBef>
              <a:spcAft>
                <a:spcPts val="600"/>
              </a:spcAft>
              <a:buFont typeface="Arial" panose="020B0604020202020204" pitchFamily="34" charset="0"/>
              <a:buChar char="•"/>
            </a:pPr>
            <a:r>
              <a:rPr lang="en-GB" b="0" i="0">
                <a:solidFill>
                  <a:srgbClr val="001D35"/>
                </a:solidFill>
                <a:effectLst/>
                <a:latin typeface="Google Sans"/>
              </a:rPr>
              <a:t>While sharing your presentation, open the website you want to display in a separate browser window.</a:t>
            </a:r>
          </a:p>
          <a:p>
            <a:pPr algn="l">
              <a:lnSpc>
                <a:spcPts val="1650"/>
              </a:lnSpc>
              <a:spcBef>
                <a:spcPts val="750"/>
              </a:spcBef>
              <a:spcAft>
                <a:spcPts val="600"/>
              </a:spcAft>
              <a:buFont typeface="Arial" panose="020B0604020202020204" pitchFamily="34" charset="0"/>
              <a:buChar char="•"/>
            </a:pPr>
            <a:r>
              <a:rPr lang="en-GB" b="0" i="0">
                <a:solidFill>
                  <a:srgbClr val="001D35"/>
                </a:solidFill>
                <a:effectLst/>
                <a:latin typeface="Google Sans"/>
              </a:rPr>
              <a:t>In the Teams meeting controls, select "Share".</a:t>
            </a:r>
          </a:p>
          <a:p>
            <a:pPr algn="l">
              <a:lnSpc>
                <a:spcPts val="1650"/>
              </a:lnSpc>
              <a:spcBef>
                <a:spcPts val="750"/>
              </a:spcBef>
              <a:spcAft>
                <a:spcPts val="600"/>
              </a:spcAft>
              <a:buFont typeface="Arial" panose="020B0604020202020204" pitchFamily="34" charset="0"/>
              <a:buChar char="•"/>
            </a:pPr>
            <a:r>
              <a:rPr lang="en-GB" b="0" i="0">
                <a:solidFill>
                  <a:srgbClr val="001D35"/>
                </a:solidFill>
                <a:effectLst/>
                <a:latin typeface="Google Sans"/>
              </a:rPr>
              <a:t>Choose the "Window" option.</a:t>
            </a:r>
          </a:p>
          <a:p>
            <a:pPr algn="l">
              <a:lnSpc>
                <a:spcPts val="1650"/>
              </a:lnSpc>
              <a:spcBef>
                <a:spcPts val="750"/>
              </a:spcBef>
              <a:spcAft>
                <a:spcPts val="600"/>
              </a:spcAft>
              <a:buFont typeface="Arial" panose="020B0604020202020204" pitchFamily="34" charset="0"/>
              <a:buChar char="•"/>
            </a:pPr>
            <a:r>
              <a:rPr lang="en-GB" b="0" i="0">
                <a:solidFill>
                  <a:srgbClr val="001D35"/>
                </a:solidFill>
                <a:effectLst/>
                <a:latin typeface="Google Sans"/>
              </a:rPr>
              <a:t>Select the specific browser window containing the website.</a:t>
            </a:r>
          </a:p>
          <a:p>
            <a:pPr algn="l" fontAlgn="ctr">
              <a:lnSpc>
                <a:spcPts val="1650"/>
              </a:lnSpc>
              <a:spcBef>
                <a:spcPts val="750"/>
              </a:spcBef>
              <a:spcAft>
                <a:spcPts val="1500"/>
              </a:spcAft>
              <a:buFont typeface="Arial" panose="020B0604020202020204" pitchFamily="34" charset="0"/>
              <a:buChar char="•"/>
            </a:pPr>
            <a:r>
              <a:rPr lang="en-GB" b="0" i="0">
                <a:solidFill>
                  <a:srgbClr val="001D35"/>
                </a:solidFill>
                <a:effectLst/>
                <a:latin typeface="Google Sans"/>
              </a:rPr>
              <a:t>The website will now be shared instead of the PowerPoint. </a:t>
            </a:r>
            <a:endParaRPr lang="en-GB" b="0" i="0">
              <a:solidFill>
                <a:srgbClr val="0B57D0"/>
              </a:solidFill>
              <a:effectLst/>
              <a:latin typeface="Google Sans"/>
            </a:endParaRPr>
          </a:p>
          <a:p>
            <a:pPr algn="l">
              <a:lnSpc>
                <a:spcPts val="1950"/>
              </a:lnSpc>
              <a:spcBef>
                <a:spcPts val="1500"/>
              </a:spcBef>
              <a:spcAft>
                <a:spcPts val="750"/>
              </a:spcAft>
              <a:buNone/>
            </a:pPr>
            <a:r>
              <a:rPr lang="en-GB" b="0" i="0">
                <a:solidFill>
                  <a:srgbClr val="001D35"/>
                </a:solidFill>
                <a:effectLst/>
                <a:latin typeface="Google Sans"/>
              </a:rPr>
              <a:t>2. Switch Between PowerPoint and Website:</a:t>
            </a:r>
          </a:p>
          <a:p>
            <a:pPr algn="l" fontAlgn="ctr">
              <a:lnSpc>
                <a:spcPts val="1650"/>
              </a:lnSpc>
              <a:spcBef>
                <a:spcPts val="750"/>
              </a:spcBef>
              <a:spcAft>
                <a:spcPts val="600"/>
              </a:spcAft>
              <a:buFont typeface="Arial" panose="020B0604020202020204" pitchFamily="34" charset="0"/>
              <a:buChar char="•"/>
            </a:pPr>
            <a:r>
              <a:rPr lang="en-GB" b="0" i="0">
                <a:solidFill>
                  <a:srgbClr val="001D35"/>
                </a:solidFill>
                <a:effectLst/>
                <a:latin typeface="Google Sans"/>
              </a:rPr>
              <a:t>When you want to return to your PowerPoint, select "Stop sharing" in the meeting controls. </a:t>
            </a:r>
            <a:endParaRPr lang="en-GB" b="0" i="0">
              <a:solidFill>
                <a:srgbClr val="0B57D0"/>
              </a:solidFill>
              <a:effectLst/>
              <a:latin typeface="Google Sans"/>
            </a:endParaRPr>
          </a:p>
          <a:p>
            <a:pPr algn="l" fontAlgn="ctr">
              <a:lnSpc>
                <a:spcPts val="1650"/>
              </a:lnSpc>
              <a:spcBef>
                <a:spcPts val="750"/>
              </a:spcBef>
              <a:spcAft>
                <a:spcPts val="600"/>
              </a:spcAft>
              <a:buFont typeface="Arial" panose="020B0604020202020204" pitchFamily="34" charset="0"/>
              <a:buChar char="•"/>
            </a:pPr>
            <a:r>
              <a:rPr lang="en-GB" b="0" i="0">
                <a:solidFill>
                  <a:srgbClr val="001D35"/>
                </a:solidFill>
                <a:effectLst/>
                <a:latin typeface="Google Sans"/>
              </a:rPr>
              <a:t>Then, select "Share" again and choose the "PowerPoint Live" option. </a:t>
            </a:r>
            <a:endParaRPr lang="en-GB" b="0" i="0">
              <a:solidFill>
                <a:srgbClr val="0B57D0"/>
              </a:solidFill>
              <a:effectLst/>
              <a:latin typeface="Google Sans"/>
            </a:endParaRPr>
          </a:p>
          <a:p>
            <a:pPr algn="l">
              <a:lnSpc>
                <a:spcPts val="1650"/>
              </a:lnSpc>
              <a:spcBef>
                <a:spcPts val="750"/>
              </a:spcBef>
              <a:spcAft>
                <a:spcPts val="1500"/>
              </a:spcAft>
              <a:buFont typeface="Arial" panose="020B0604020202020204" pitchFamily="34" charset="0"/>
              <a:buChar char="•"/>
            </a:pPr>
            <a:r>
              <a:rPr lang="en-GB" b="0" i="0">
                <a:solidFill>
                  <a:srgbClr val="001D35"/>
                </a:solidFill>
                <a:effectLst/>
                <a:latin typeface="Google Sans"/>
              </a:rPr>
              <a:t>This will allow you to resume sharing the PowerPoint presentation. </a:t>
            </a:r>
          </a:p>
        </p:txBody>
      </p:sp>
      <p:sp>
        <p:nvSpPr>
          <p:cNvPr id="4" name="Slide Number Placeholder 3"/>
          <p:cNvSpPr>
            <a:spLocks noGrp="1"/>
          </p:cNvSpPr>
          <p:nvPr>
            <p:ph type="sldNum" sz="quarter" idx="5"/>
          </p:nvPr>
        </p:nvSpPr>
        <p:spPr/>
        <p:txBody>
          <a:bodyPr/>
          <a:lstStyle/>
          <a:p>
            <a:fld id="{93B9562B-F543-4034-A11D-663D3E6EEB12}" type="slidenum">
              <a:rPr lang="en-GB" smtClean="0"/>
              <a:t>21</a:t>
            </a:fld>
            <a:endParaRPr lang="en-GB"/>
          </a:p>
        </p:txBody>
      </p:sp>
    </p:spTree>
    <p:extLst>
      <p:ext uri="{BB962C8B-B14F-4D97-AF65-F5344CB8AC3E}">
        <p14:creationId xmlns:p14="http://schemas.microsoft.com/office/powerpoint/2010/main" val="2018513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E4D55-A1D6-AB82-9E3D-DF5A292EC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E6C4F-70F2-2C60-8648-784C6E835F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63F528-4D53-31F4-2280-398D6BF4503B}"/>
              </a:ext>
            </a:extLst>
          </p:cNvPr>
          <p:cNvSpPr>
            <a:spLocks noGrp="1"/>
          </p:cNvSpPr>
          <p:nvPr>
            <p:ph type="body" idx="1"/>
          </p:nvPr>
        </p:nvSpPr>
        <p:spPr/>
        <p:txBody>
          <a:bodyPr/>
          <a:lstStyle/>
          <a:p>
            <a:r>
              <a:rPr lang="en-GB"/>
              <a:t>Sara - Recording will be made and link will be sent in advance of completion of form</a:t>
            </a:r>
          </a:p>
          <a:p>
            <a:r>
              <a:rPr lang="en-GB"/>
              <a:t>Data collection sheet</a:t>
            </a:r>
          </a:p>
        </p:txBody>
      </p:sp>
      <p:sp>
        <p:nvSpPr>
          <p:cNvPr id="4" name="Slide Number Placeholder 3">
            <a:extLst>
              <a:ext uri="{FF2B5EF4-FFF2-40B4-BE49-F238E27FC236}">
                <a16:creationId xmlns:a16="http://schemas.microsoft.com/office/drawing/2014/main" id="{C1D7DA87-38AC-BD52-5E2B-C237718813EE}"/>
              </a:ext>
            </a:extLst>
          </p:cNvPr>
          <p:cNvSpPr>
            <a:spLocks noGrp="1"/>
          </p:cNvSpPr>
          <p:nvPr>
            <p:ph type="sldNum" sz="quarter" idx="5"/>
          </p:nvPr>
        </p:nvSpPr>
        <p:spPr/>
        <p:txBody>
          <a:bodyPr/>
          <a:lstStyle/>
          <a:p>
            <a:fld id="{93B9562B-F543-4034-A11D-663D3E6EEB12}" type="slidenum">
              <a:rPr lang="en-GB" smtClean="0"/>
              <a:t>22</a:t>
            </a:fld>
            <a:endParaRPr lang="en-GB"/>
          </a:p>
        </p:txBody>
      </p:sp>
    </p:spTree>
    <p:extLst>
      <p:ext uri="{BB962C8B-B14F-4D97-AF65-F5344CB8AC3E}">
        <p14:creationId xmlns:p14="http://schemas.microsoft.com/office/powerpoint/2010/main" val="1692782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Sara</a:t>
            </a:r>
          </a:p>
        </p:txBody>
      </p:sp>
      <p:sp>
        <p:nvSpPr>
          <p:cNvPr id="4" name="Slide Number Placeholder 3"/>
          <p:cNvSpPr>
            <a:spLocks noGrp="1"/>
          </p:cNvSpPr>
          <p:nvPr>
            <p:ph type="sldNum" sz="quarter" idx="5"/>
          </p:nvPr>
        </p:nvSpPr>
        <p:spPr/>
        <p:txBody>
          <a:bodyPr/>
          <a:lstStyle/>
          <a:p>
            <a:fld id="{93B9562B-F543-4034-A11D-663D3E6EEB12}" type="slidenum">
              <a:rPr lang="en-GB" smtClean="0"/>
              <a:t>23</a:t>
            </a:fld>
            <a:endParaRPr lang="en-GB"/>
          </a:p>
        </p:txBody>
      </p:sp>
    </p:spTree>
    <p:extLst>
      <p:ext uri="{BB962C8B-B14F-4D97-AF65-F5344CB8AC3E}">
        <p14:creationId xmlns:p14="http://schemas.microsoft.com/office/powerpoint/2010/main" val="4180288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Sara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9562B-F543-4034-A11D-663D3E6EEB1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0611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B533F-6EEF-00A0-3C51-6298274B3D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B329A7-FE58-8636-A5FE-40D5FDA83E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9472A-4106-1F77-DD13-0B90D2411F4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492229E-2976-8E85-81F9-081A16A40184}"/>
              </a:ext>
            </a:extLst>
          </p:cNvPr>
          <p:cNvSpPr>
            <a:spLocks noGrp="1"/>
          </p:cNvSpPr>
          <p:nvPr>
            <p:ph type="sldNum" sz="quarter" idx="5"/>
          </p:nvPr>
        </p:nvSpPr>
        <p:spPr/>
        <p:txBody>
          <a:bodyPr/>
          <a:lstStyle/>
          <a:p>
            <a:fld id="{93B9562B-F543-4034-A11D-663D3E6EEB12}" type="slidenum">
              <a:rPr lang="en-GB" smtClean="0"/>
              <a:t>25</a:t>
            </a:fld>
            <a:endParaRPr lang="en-GB"/>
          </a:p>
        </p:txBody>
      </p:sp>
    </p:spTree>
    <p:extLst>
      <p:ext uri="{BB962C8B-B14F-4D97-AF65-F5344CB8AC3E}">
        <p14:creationId xmlns:p14="http://schemas.microsoft.com/office/powerpoint/2010/main" val="1234829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Sara </a:t>
            </a:r>
          </a:p>
          <a:p>
            <a:r>
              <a:rPr lang="en-GB"/>
              <a:t>Stats are analysed to inform future work and to ensure funding programmes are evidenced effectively to ensure continuation. Vital for keeping grant funding. </a:t>
            </a:r>
          </a:p>
        </p:txBody>
      </p:sp>
      <p:sp>
        <p:nvSpPr>
          <p:cNvPr id="4" name="Slide Number Placeholder 3"/>
          <p:cNvSpPr>
            <a:spLocks noGrp="1"/>
          </p:cNvSpPr>
          <p:nvPr>
            <p:ph type="sldNum" sz="quarter" idx="5"/>
          </p:nvPr>
        </p:nvSpPr>
        <p:spPr/>
        <p:txBody>
          <a:bodyPr/>
          <a:lstStyle/>
          <a:p>
            <a:fld id="{93B9562B-F543-4034-A11D-663D3E6EEB12}" type="slidenum">
              <a:rPr lang="en-GB" smtClean="0"/>
              <a:t>26</a:t>
            </a:fld>
            <a:endParaRPr lang="en-GB"/>
          </a:p>
        </p:txBody>
      </p:sp>
    </p:spTree>
    <p:extLst>
      <p:ext uri="{BB962C8B-B14F-4D97-AF65-F5344CB8AC3E}">
        <p14:creationId xmlns:p14="http://schemas.microsoft.com/office/powerpoint/2010/main" val="3009094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Sara</a:t>
            </a:r>
          </a:p>
          <a:p>
            <a:r>
              <a:rPr lang="en-GB"/>
              <a:t>Aim to collect as much as possible, but as a minimum we would like age, race, sex</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9562B-F543-4034-A11D-663D3E6EEB1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79149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7AAB5-6989-70C4-7ED1-2117F25372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B472E0-53DE-F41B-D48B-6FA95BB4C3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431CFC-D62A-069B-A5D9-0D8AB84CF1C6}"/>
              </a:ext>
            </a:extLst>
          </p:cNvPr>
          <p:cNvSpPr>
            <a:spLocks noGrp="1"/>
          </p:cNvSpPr>
          <p:nvPr>
            <p:ph type="body" idx="1"/>
          </p:nvPr>
        </p:nvSpPr>
        <p:spPr/>
        <p:txBody>
          <a:bodyPr/>
          <a:lstStyle/>
          <a:p>
            <a:r>
              <a:rPr lang="en-GB"/>
              <a:t>Sara </a:t>
            </a:r>
          </a:p>
          <a:p>
            <a:r>
              <a:rPr lang="en-GB"/>
              <a:t>Aim to collect as much as possible, but as a minimum we would like age, race, sex – if data is already being collected, they do not need to add all categories.</a:t>
            </a:r>
          </a:p>
          <a:p>
            <a:r>
              <a:rPr lang="en-GB"/>
              <a:t>Ensure data is collected and stored according to your GDPR policy.</a:t>
            </a:r>
          </a:p>
        </p:txBody>
      </p:sp>
      <p:sp>
        <p:nvSpPr>
          <p:cNvPr id="4" name="Slide Number Placeholder 3">
            <a:extLst>
              <a:ext uri="{FF2B5EF4-FFF2-40B4-BE49-F238E27FC236}">
                <a16:creationId xmlns:a16="http://schemas.microsoft.com/office/drawing/2014/main" id="{C9D291B2-82AD-CC6C-13FA-091CAA10ED8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9562B-F543-4034-A11D-663D3E6EEB1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5349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None/>
            </a:pPr>
            <a:r>
              <a:rPr lang="en-GB" sz="1200" b="1" kern="100">
                <a:effectLst/>
                <a:latin typeface="Arial" panose="020B0604020202020204" pitchFamily="34" charset="0"/>
                <a:ea typeface="Aptos" panose="020B0004020202020204" pitchFamily="34" charset="0"/>
                <a:cs typeface="Times New Roman" panose="02020603050405020304" pitchFamily="18" charset="0"/>
              </a:rPr>
              <a:t>Some elements only if it makes sense for the project</a:t>
            </a:r>
          </a:p>
          <a:p>
            <a:pPr marL="0" lvl="0" indent="0">
              <a:lnSpc>
                <a:spcPct val="107000"/>
              </a:lnSpc>
              <a:buNone/>
            </a:pPr>
            <a:endParaRPr lang="en-GB" sz="1200" b="1" kern="100">
              <a:effectLst/>
              <a:latin typeface="Arial" panose="020B0604020202020204" pitchFamily="34" charset="0"/>
              <a:ea typeface="Aptos" panose="020B0004020202020204" pitchFamily="34" charset="0"/>
              <a:cs typeface="Times New Roman" panose="02020603050405020304" pitchFamily="18" charset="0"/>
            </a:endParaRPr>
          </a:p>
          <a:p>
            <a:pPr marL="0" lvl="0" indent="0">
              <a:lnSpc>
                <a:spcPct val="107000"/>
              </a:lnSpc>
              <a:buNone/>
            </a:pPr>
            <a:r>
              <a:rPr lang="en-GB" sz="1200" b="1" kern="100">
                <a:effectLst/>
                <a:latin typeface="Arial" panose="020B0604020202020204" pitchFamily="34" charset="0"/>
                <a:ea typeface="Aptos" panose="020B0004020202020204" pitchFamily="34" charset="0"/>
                <a:cs typeface="Times New Roman" panose="02020603050405020304" pitchFamily="18" charset="0"/>
              </a:rPr>
              <a:t>Surveys: </a:t>
            </a:r>
            <a:r>
              <a:rPr lang="en-GB" sz="1200" kern="100">
                <a:effectLst/>
                <a:latin typeface="Arial" panose="020B0604020202020204" pitchFamily="34" charset="0"/>
                <a:ea typeface="Aptos" panose="020B0004020202020204" pitchFamily="34" charset="0"/>
                <a:cs typeface="Times New Roman" panose="02020603050405020304" pitchFamily="18" charset="0"/>
              </a:rPr>
              <a:t>Distribute anonymous surveys to participants during or after sessions or online. </a:t>
            </a:r>
            <a:br>
              <a:rPr lang="en-GB" sz="1200" kern="100">
                <a:effectLst/>
                <a:latin typeface="Arial" panose="020B0604020202020204" pitchFamily="34" charset="0"/>
                <a:ea typeface="Aptos" panose="020B0004020202020204" pitchFamily="34" charset="0"/>
                <a:cs typeface="Times New Roman" panose="02020603050405020304" pitchFamily="18" charset="0"/>
              </a:rPr>
            </a:b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buNone/>
            </a:pPr>
            <a:r>
              <a:rPr lang="en-GB" sz="1200" b="1" kern="100">
                <a:effectLst/>
                <a:latin typeface="Arial" panose="020B0604020202020204" pitchFamily="34" charset="0"/>
                <a:ea typeface="Aptos" panose="020B0004020202020204" pitchFamily="34" charset="0"/>
                <a:cs typeface="Times New Roman" panose="02020603050405020304" pitchFamily="18" charset="0"/>
              </a:rPr>
              <a:t>Headcounts: </a:t>
            </a:r>
            <a:r>
              <a:rPr lang="en-GB" sz="1200" kern="100">
                <a:effectLst/>
                <a:latin typeface="Arial" panose="020B0604020202020204" pitchFamily="34" charset="0"/>
                <a:ea typeface="Aptos" panose="020B0004020202020204" pitchFamily="34" charset="0"/>
                <a:cs typeface="Times New Roman" panose="02020603050405020304" pitchFamily="18" charset="0"/>
              </a:rPr>
              <a:t>During events, perform informal headcounts and estimate ages, genders, etc. This can provide useful demographic snapshots.</a:t>
            </a:r>
            <a:br>
              <a:rPr lang="en-GB" sz="1200" kern="100">
                <a:effectLst/>
                <a:latin typeface="Arial" panose="020B0604020202020204" pitchFamily="34" charset="0"/>
                <a:ea typeface="Aptos" panose="020B0004020202020204" pitchFamily="34" charset="0"/>
                <a:cs typeface="Times New Roman" panose="02020603050405020304" pitchFamily="18" charset="0"/>
              </a:rPr>
            </a:b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buNone/>
            </a:pPr>
            <a:r>
              <a:rPr lang="en-GB" sz="1200" b="1" kern="100">
                <a:effectLst/>
                <a:latin typeface="Arial" panose="020B0604020202020204" pitchFamily="34" charset="0"/>
                <a:ea typeface="Aptos" panose="020B0004020202020204" pitchFamily="34" charset="0"/>
                <a:cs typeface="Times New Roman" panose="02020603050405020304" pitchFamily="18" charset="0"/>
              </a:rPr>
              <a:t>Registration Forms: </a:t>
            </a:r>
            <a:r>
              <a:rPr lang="en-GB" sz="1200" kern="100">
                <a:effectLst/>
                <a:latin typeface="Arial" panose="020B0604020202020204" pitchFamily="34" charset="0"/>
                <a:ea typeface="Aptos" panose="020B0004020202020204" pitchFamily="34" charset="0"/>
                <a:cs typeface="Times New Roman" panose="02020603050405020304" pitchFamily="18" charset="0"/>
              </a:rPr>
              <a:t>Include optional demographic questions in registration forms for programs or events.</a:t>
            </a:r>
            <a:br>
              <a:rPr lang="en-GB" sz="1200" kern="100">
                <a:effectLst/>
                <a:latin typeface="Arial" panose="020B0604020202020204" pitchFamily="34" charset="0"/>
                <a:ea typeface="Aptos" panose="020B0004020202020204" pitchFamily="34" charset="0"/>
                <a:cs typeface="Times New Roman" panose="02020603050405020304" pitchFamily="18" charset="0"/>
              </a:rPr>
            </a:b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buNone/>
            </a:pPr>
            <a:r>
              <a:rPr lang="en-GB" sz="1200" b="1" kern="100">
                <a:effectLst/>
                <a:latin typeface="Arial" panose="020B0604020202020204" pitchFamily="34" charset="0"/>
                <a:ea typeface="Aptos" panose="020B0004020202020204" pitchFamily="34" charset="0"/>
                <a:cs typeface="Times New Roman" panose="02020603050405020304" pitchFamily="18" charset="0"/>
              </a:rPr>
              <a:t>Feedback Forms: </a:t>
            </a:r>
            <a:r>
              <a:rPr lang="en-GB" sz="1200" kern="100">
                <a:effectLst/>
                <a:latin typeface="Arial" panose="020B0604020202020204" pitchFamily="34" charset="0"/>
                <a:ea typeface="Aptos" panose="020B0004020202020204" pitchFamily="34" charset="0"/>
                <a:cs typeface="Times New Roman" panose="02020603050405020304" pitchFamily="18" charset="0"/>
              </a:rPr>
              <a:t>Use feedback forms to gather data on participants' experiences and backgrounds.</a:t>
            </a:r>
            <a:br>
              <a:rPr lang="en-GB" sz="1200" kern="100">
                <a:effectLst/>
                <a:latin typeface="Arial" panose="020B0604020202020204" pitchFamily="34" charset="0"/>
                <a:ea typeface="Aptos" panose="020B0004020202020204" pitchFamily="34" charset="0"/>
                <a:cs typeface="Times New Roman" panose="02020603050405020304" pitchFamily="18" charset="0"/>
              </a:rPr>
            </a:b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GB" sz="1200" b="1" kern="100">
                <a:effectLst/>
                <a:latin typeface="Arial" panose="020B0604020202020204" pitchFamily="34" charset="0"/>
                <a:ea typeface="Aptos" panose="020B0004020202020204" pitchFamily="34" charset="0"/>
                <a:cs typeface="Times New Roman" panose="02020603050405020304" pitchFamily="18" charset="0"/>
              </a:rPr>
              <a:t>Interviews or focus groups, if relevant: </a:t>
            </a:r>
            <a:r>
              <a:rPr lang="en-GB" sz="1200" kern="100">
                <a:effectLst/>
                <a:latin typeface="Arial" panose="020B0604020202020204" pitchFamily="34" charset="0"/>
                <a:ea typeface="Aptos" panose="020B0004020202020204" pitchFamily="34" charset="0"/>
                <a:cs typeface="Times New Roman" panose="02020603050405020304" pitchFamily="18" charset="0"/>
              </a:rPr>
              <a:t>Conduct informal interviews with participants to understand their demographic details and needs.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9562B-F543-4034-A11D-663D3E6EEB1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960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Sarah – </a:t>
            </a:r>
          </a:p>
          <a:p>
            <a:r>
              <a:rPr lang="en-GB"/>
              <a:t>Invite Community Development Officers to introduce themselves.</a:t>
            </a:r>
          </a:p>
          <a:p>
            <a:r>
              <a:rPr lang="en-GB"/>
              <a:t>Sadly, not time to individually introduce yourselves, so please add your name and organisation to the meeting chat.</a:t>
            </a:r>
          </a:p>
          <a:p>
            <a:r>
              <a:rPr lang="en-GB"/>
              <a:t>Hands up if this your first NCIL funded project - welcome – and support from experienced orgs in the room. </a:t>
            </a:r>
          </a:p>
          <a:p>
            <a:endParaRPr lang="en-GB"/>
          </a:p>
          <a:p>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fld id="{93B9562B-F543-4034-A11D-663D3E6EEB12}" type="slidenum">
              <a:rPr lang="en-GB" smtClean="0"/>
              <a:t>3</a:t>
            </a:fld>
            <a:endParaRPr lang="en-GB"/>
          </a:p>
        </p:txBody>
      </p:sp>
    </p:spTree>
    <p:extLst>
      <p:ext uri="{BB962C8B-B14F-4D97-AF65-F5344CB8AC3E}">
        <p14:creationId xmlns:p14="http://schemas.microsoft.com/office/powerpoint/2010/main" val="4050326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Explain to service users why you are asking and why it matters – keeping funding going.</a:t>
            </a:r>
          </a:p>
          <a:p>
            <a:r>
              <a:rPr lang="en-GB"/>
              <a:t>Even if not all users, data is still useful as a snapshot. </a:t>
            </a:r>
          </a:p>
        </p:txBody>
      </p:sp>
      <p:sp>
        <p:nvSpPr>
          <p:cNvPr id="4" name="Slide Number Placeholder 3"/>
          <p:cNvSpPr>
            <a:spLocks noGrp="1"/>
          </p:cNvSpPr>
          <p:nvPr>
            <p:ph type="sldNum" sz="quarter" idx="5"/>
          </p:nvPr>
        </p:nvSpPr>
        <p:spPr/>
        <p:txBody>
          <a:bodyPr/>
          <a:lstStyle/>
          <a:p>
            <a:fld id="{93B9562B-F543-4034-A11D-663D3E6EEB12}" type="slidenum">
              <a:rPr lang="en-GB" smtClean="0"/>
              <a:t>30</a:t>
            </a:fld>
            <a:endParaRPr lang="en-GB"/>
          </a:p>
        </p:txBody>
      </p:sp>
    </p:spTree>
    <p:extLst>
      <p:ext uri="{BB962C8B-B14F-4D97-AF65-F5344CB8AC3E}">
        <p14:creationId xmlns:p14="http://schemas.microsoft.com/office/powerpoint/2010/main" val="3054300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4D939-DD82-3C4D-F709-3436BB540B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5FF45-3DB1-28FE-A6FA-918309B400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1837C7-7C18-A6EB-D9CB-63828A6E72C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636329D-C940-0098-E609-FEDE51228648}"/>
              </a:ext>
            </a:extLst>
          </p:cNvPr>
          <p:cNvSpPr>
            <a:spLocks noGrp="1"/>
          </p:cNvSpPr>
          <p:nvPr>
            <p:ph type="sldNum" sz="quarter" idx="5"/>
          </p:nvPr>
        </p:nvSpPr>
        <p:spPr/>
        <p:txBody>
          <a:bodyPr/>
          <a:lstStyle/>
          <a:p>
            <a:fld id="{93B9562B-F543-4034-A11D-663D3E6EEB12}" type="slidenum">
              <a:rPr lang="en-GB" smtClean="0"/>
              <a:t>31</a:t>
            </a:fld>
            <a:endParaRPr lang="en-GB"/>
          </a:p>
        </p:txBody>
      </p:sp>
    </p:spTree>
    <p:extLst>
      <p:ext uri="{BB962C8B-B14F-4D97-AF65-F5344CB8AC3E}">
        <p14:creationId xmlns:p14="http://schemas.microsoft.com/office/powerpoint/2010/main" val="1585922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97881-6BED-3790-63A4-EA634AFA4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9346C2-AEBC-1A62-8A24-E194738FC3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334311-FBBE-AE18-6310-2336F5DFEB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accent1">
                    <a:lumMod val="50000"/>
                  </a:schemeClr>
                </a:solidFill>
                <a:highlight>
                  <a:srgbClr val="FFFF00"/>
                </a:highlight>
              </a:rPr>
              <a:t>Lucy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accent1">
                    <a:lumMod val="50000"/>
                  </a:schemeClr>
                </a:solidFill>
                <a:highlight>
                  <a:srgbClr val="FFFF00"/>
                </a:highlight>
              </a:rPr>
              <a:t>Request support early -  don’t wait if you have an issue, we want to work with you to get the project delivered.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accent1">
                    <a:lumMod val="50000"/>
                  </a:schemeClr>
                </a:solidFill>
                <a:highlight>
                  <a:srgbClr val="FFFF00"/>
                </a:highlight>
              </a:rPr>
              <a:t>Unforeseen changes may be needed, but we can work with you on those</a:t>
            </a:r>
            <a:r>
              <a:rPr lang="en-US">
                <a:solidFill>
                  <a:schemeClr val="accent1">
                    <a:lumMod val="50000"/>
                  </a:schemeClr>
                </a:solidFill>
              </a:rPr>
              <a:t>. </a:t>
            </a:r>
          </a:p>
          <a:p>
            <a:endParaRPr lang="en-GB"/>
          </a:p>
        </p:txBody>
      </p:sp>
      <p:sp>
        <p:nvSpPr>
          <p:cNvPr id="4" name="Slide Number Placeholder 3">
            <a:extLst>
              <a:ext uri="{FF2B5EF4-FFF2-40B4-BE49-F238E27FC236}">
                <a16:creationId xmlns:a16="http://schemas.microsoft.com/office/drawing/2014/main" id="{20589A36-9ADE-5E65-0A91-A98509A33155}"/>
              </a:ext>
            </a:extLst>
          </p:cNvPr>
          <p:cNvSpPr>
            <a:spLocks noGrp="1"/>
          </p:cNvSpPr>
          <p:nvPr>
            <p:ph type="sldNum" sz="quarter" idx="5"/>
          </p:nvPr>
        </p:nvSpPr>
        <p:spPr/>
        <p:txBody>
          <a:bodyPr/>
          <a:lstStyle/>
          <a:p>
            <a:fld id="{93B9562B-F543-4034-A11D-663D3E6EEB12}" type="slidenum">
              <a:rPr lang="en-GB" smtClean="0"/>
              <a:t>32</a:t>
            </a:fld>
            <a:endParaRPr lang="en-GB"/>
          </a:p>
        </p:txBody>
      </p:sp>
    </p:spTree>
    <p:extLst>
      <p:ext uri="{BB962C8B-B14F-4D97-AF65-F5344CB8AC3E}">
        <p14:creationId xmlns:p14="http://schemas.microsoft.com/office/powerpoint/2010/main" val="8044262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C21C5-AA23-6A1D-9538-0228163866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70F7F-6216-FFC0-B359-D10FCAA339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73BCB-C628-85F9-B535-C608E422B6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accent1">
                    <a:lumMod val="50000"/>
                  </a:schemeClr>
                </a:solidFill>
                <a:highlight>
                  <a:srgbClr val="FFFF00"/>
                </a:highlight>
              </a:rPr>
              <a:t>Lucy - Emphasise early support – don’t wait if you have an issue, we want to work with you to get the project delivered.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accent1">
                    <a:lumMod val="50000"/>
                  </a:schemeClr>
                </a:solidFill>
                <a:highlight>
                  <a:srgbClr val="FFFF00"/>
                </a:highlight>
              </a:rPr>
              <a:t>Unforeseen changes may be needed, but we can work with you on those</a:t>
            </a:r>
            <a:r>
              <a:rPr lang="en-US">
                <a:solidFill>
                  <a:schemeClr val="accent1">
                    <a:lumMod val="50000"/>
                  </a:schemeClr>
                </a:solidFill>
              </a:rPr>
              <a:t>. </a:t>
            </a:r>
          </a:p>
          <a:p>
            <a:endParaRPr lang="en-GB"/>
          </a:p>
        </p:txBody>
      </p:sp>
      <p:sp>
        <p:nvSpPr>
          <p:cNvPr id="4" name="Slide Number Placeholder 3">
            <a:extLst>
              <a:ext uri="{FF2B5EF4-FFF2-40B4-BE49-F238E27FC236}">
                <a16:creationId xmlns:a16="http://schemas.microsoft.com/office/drawing/2014/main" id="{86C60F1F-5DE4-F93E-E8F6-0A005AE78002}"/>
              </a:ext>
            </a:extLst>
          </p:cNvPr>
          <p:cNvSpPr>
            <a:spLocks noGrp="1"/>
          </p:cNvSpPr>
          <p:nvPr>
            <p:ph type="sldNum" sz="quarter" idx="5"/>
          </p:nvPr>
        </p:nvSpPr>
        <p:spPr/>
        <p:txBody>
          <a:bodyPr/>
          <a:lstStyle/>
          <a:p>
            <a:fld id="{93B9562B-F543-4034-A11D-663D3E6EEB12}" type="slidenum">
              <a:rPr lang="en-GB" smtClean="0"/>
              <a:t>33</a:t>
            </a:fld>
            <a:endParaRPr lang="en-GB"/>
          </a:p>
        </p:txBody>
      </p:sp>
    </p:spTree>
    <p:extLst>
      <p:ext uri="{BB962C8B-B14F-4D97-AF65-F5344CB8AC3E}">
        <p14:creationId xmlns:p14="http://schemas.microsoft.com/office/powerpoint/2010/main" val="20182201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accent1">
                    <a:lumMod val="50000"/>
                  </a:schemeClr>
                </a:solidFill>
                <a:highlight>
                  <a:srgbClr val="FFFF00"/>
                </a:highlight>
              </a:rPr>
              <a:t>Lucy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accent1">
                    <a:lumMod val="50000"/>
                  </a:schemeClr>
                </a:solidFill>
                <a:highlight>
                  <a:srgbClr val="FFFF00"/>
                </a:highlight>
              </a:rPr>
              <a:t>Community Funding Development Manager details on next slide</a:t>
            </a:r>
            <a:endParaRPr lang="en-GB"/>
          </a:p>
        </p:txBody>
      </p:sp>
      <p:sp>
        <p:nvSpPr>
          <p:cNvPr id="4" name="Slide Number Placeholder 3"/>
          <p:cNvSpPr>
            <a:spLocks noGrp="1"/>
          </p:cNvSpPr>
          <p:nvPr>
            <p:ph type="sldNum" sz="quarter" idx="5"/>
          </p:nvPr>
        </p:nvSpPr>
        <p:spPr/>
        <p:txBody>
          <a:bodyPr/>
          <a:lstStyle/>
          <a:p>
            <a:fld id="{93B9562B-F543-4034-A11D-663D3E6EEB12}" type="slidenum">
              <a:rPr lang="en-GB" smtClean="0"/>
              <a:t>34</a:t>
            </a:fld>
            <a:endParaRPr lang="en-GB"/>
          </a:p>
        </p:txBody>
      </p:sp>
    </p:spTree>
    <p:extLst>
      <p:ext uri="{BB962C8B-B14F-4D97-AF65-F5344CB8AC3E}">
        <p14:creationId xmlns:p14="http://schemas.microsoft.com/office/powerpoint/2010/main" val="24604552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D33DF-949B-C8AB-9726-1B62522C72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7CEF6-6CDC-704C-4799-C9A2C2683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625F44-12BC-BADA-6846-E243452F73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accent1">
                    <a:lumMod val="50000"/>
                  </a:schemeClr>
                </a:solidFill>
                <a:highlight>
                  <a:srgbClr val="FFFF00"/>
                </a:highlight>
              </a:rPr>
              <a:t>Lucy – Case studies and quotes will be useful for local newsletters, Lewisham Life email,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accent1">
                    <a:lumMod val="50000"/>
                  </a:schemeClr>
                </a:solidFill>
                <a:highlight>
                  <a:srgbClr val="FFFF00"/>
                </a:highlight>
              </a:rPr>
              <a:t>Possible tools e.g. Canva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Canva</a:t>
            </a:r>
            <a:r>
              <a:rPr lang="en-GB"/>
              <a:t> (Free for nonprofits): Design promotional material, social media graphics, flyers. </a:t>
            </a:r>
            <a:r>
              <a:rPr lang="en-GB">
                <a:hlinkClick r:id="rId3"/>
              </a:rPr>
              <a:t>www.canva.com</a:t>
            </a:r>
            <a:r>
              <a:rPr lang="en-GB"/>
              <a:t>  a lovely and straightforward tool,  with lots of templates that you can use to make your own to make impactful posters and flyers.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a:solidFill>
                  <a:schemeClr val="accent1">
                    <a:lumMod val="50000"/>
                  </a:schemeClr>
                </a:solidFill>
                <a:highlight>
                  <a:srgbClr val="FFFF00"/>
                </a:highlight>
              </a:rPr>
            </a:br>
            <a:r>
              <a:rPr lang="en-GB" b="1"/>
              <a:t>Eventbrite</a:t>
            </a:r>
            <a:r>
              <a:rPr lang="en-GB"/>
              <a:t> (Free for free events): Manage and promote community events. Which helps you to plan number coming, basic communication info, the amount of refreshments you need.</a:t>
            </a:r>
          </a:p>
          <a:p>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Google Forms</a:t>
            </a:r>
            <a:r>
              <a:rPr lang="en-GB"/>
              <a:t>: To gather feedback and engage your community. A great way to capture information for satisfaction surveys, case studies, quotes, - it generates reports for you. and you can download the information into excel which can help you with capturing you monitoring. </a:t>
            </a:r>
            <a:br>
              <a:rPr lang="en-GB"/>
            </a:br>
            <a:br>
              <a:rPr lang="en-GB"/>
            </a:br>
            <a:r>
              <a:rPr lang="en-GB" b="1"/>
              <a:t>Hootsuite</a:t>
            </a:r>
            <a:r>
              <a:rPr lang="en-GB"/>
              <a:t> (Free/Paid): Schedule and manage social media posts across platforms. </a:t>
            </a:r>
            <a:r>
              <a:rPr lang="en-GB">
                <a:hlinkClick r:id="rId4"/>
              </a:rPr>
              <a:t>www.hootsuite.com</a:t>
            </a:r>
            <a:r>
              <a:rPr lang="en-GB"/>
              <a:t>  hoot suite helps you to schedule social media posts, taking the pressure off. if you have a team member or volunteer with social media skills, they can get a lot out of </a:t>
            </a:r>
            <a:r>
              <a:rPr lang="en-GB" err="1"/>
              <a:t>hootsuite</a:t>
            </a:r>
            <a:r>
              <a:rPr lang="en-GB"/>
              <a:t> planning your social media activity in advance. and monitoring its impact.</a:t>
            </a:r>
          </a:p>
          <a:p>
            <a:endParaRPr lang="en-GB"/>
          </a:p>
          <a:p>
            <a:r>
              <a:rPr lang="en-GB"/>
              <a:t>There are free or paid for versions of all of these, the paid version gives you more functionality. But the free versions are great.</a:t>
            </a:r>
          </a:p>
          <a:p>
            <a:endParaRPr lang="en-GB"/>
          </a:p>
          <a:p>
            <a:r>
              <a:rPr lang="en-GB"/>
              <a:t>Don’t forget social media. </a:t>
            </a:r>
            <a:r>
              <a:rPr lang="en-GB" err="1"/>
              <a:t>Instagramme</a:t>
            </a:r>
            <a:r>
              <a:rPr lang="en-GB"/>
              <a:t>, </a:t>
            </a:r>
            <a:r>
              <a:rPr lang="en-GB" err="1"/>
              <a:t>bluesky</a:t>
            </a:r>
            <a:r>
              <a:rPr lang="en-GB"/>
              <a:t> </a:t>
            </a:r>
            <a:r>
              <a:rPr lang="en-GB" err="1"/>
              <a:t>facebook</a:t>
            </a:r>
            <a:r>
              <a:rPr lang="en-GB"/>
              <a:t>, </a:t>
            </a:r>
            <a:r>
              <a:rPr lang="en-GB" err="1"/>
              <a:t>whatsapp</a:t>
            </a:r>
            <a:r>
              <a:rPr lang="en-GB"/>
              <a:t> – many people over 55 use </a:t>
            </a:r>
            <a:r>
              <a:rPr lang="en-GB" err="1"/>
              <a:t>whatsapp</a:t>
            </a:r>
            <a:r>
              <a:rPr lang="en-GB"/>
              <a:t> and </a:t>
            </a:r>
            <a:r>
              <a:rPr lang="en-GB" err="1"/>
              <a:t>facebook</a:t>
            </a:r>
            <a:r>
              <a:rPr lang="en-GB"/>
              <a:t>. – connect to your neighbourhood </a:t>
            </a:r>
            <a:r>
              <a:rPr lang="en-GB" err="1"/>
              <a:t>facebooks</a:t>
            </a:r>
            <a:r>
              <a:rPr lang="en-GB"/>
              <a:t>. </a:t>
            </a:r>
          </a:p>
          <a:p>
            <a:r>
              <a:rPr lang="en-GB"/>
              <a:t>Our team have experience of using these tools and are happy to give you a demonstration at your </a:t>
            </a:r>
            <a:r>
              <a:rPr lang="en-GB" err="1"/>
              <a:t>convenince</a:t>
            </a:r>
            <a:endParaRPr lang="en-GB"/>
          </a:p>
        </p:txBody>
      </p:sp>
      <p:sp>
        <p:nvSpPr>
          <p:cNvPr id="4" name="Slide Number Placeholder 3">
            <a:extLst>
              <a:ext uri="{FF2B5EF4-FFF2-40B4-BE49-F238E27FC236}">
                <a16:creationId xmlns:a16="http://schemas.microsoft.com/office/drawing/2014/main" id="{A885A048-1E2A-5A23-F6B3-9D3F797C464D}"/>
              </a:ext>
            </a:extLst>
          </p:cNvPr>
          <p:cNvSpPr>
            <a:spLocks noGrp="1"/>
          </p:cNvSpPr>
          <p:nvPr>
            <p:ph type="sldNum" sz="quarter" idx="5"/>
          </p:nvPr>
        </p:nvSpPr>
        <p:spPr/>
        <p:txBody>
          <a:bodyPr/>
          <a:lstStyle/>
          <a:p>
            <a:fld id="{93B9562B-F543-4034-A11D-663D3E6EEB12}" type="slidenum">
              <a:rPr lang="en-GB" smtClean="0"/>
              <a:t>35</a:t>
            </a:fld>
            <a:endParaRPr lang="en-GB"/>
          </a:p>
        </p:txBody>
      </p:sp>
    </p:spTree>
    <p:extLst>
      <p:ext uri="{BB962C8B-B14F-4D97-AF65-F5344CB8AC3E}">
        <p14:creationId xmlns:p14="http://schemas.microsoft.com/office/powerpoint/2010/main" val="21011496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Remember promotion is good for funding applications – it </a:t>
            </a:r>
            <a:r>
              <a:rPr lang="en-GB" err="1"/>
              <a:t>demonstates</a:t>
            </a:r>
            <a:r>
              <a:rPr lang="en-GB"/>
              <a:t> your ability to target and reach audiences.</a:t>
            </a:r>
          </a:p>
        </p:txBody>
      </p:sp>
      <p:sp>
        <p:nvSpPr>
          <p:cNvPr id="4" name="Slide Number Placeholder 3"/>
          <p:cNvSpPr>
            <a:spLocks noGrp="1"/>
          </p:cNvSpPr>
          <p:nvPr>
            <p:ph type="sldNum" sz="quarter" idx="5"/>
          </p:nvPr>
        </p:nvSpPr>
        <p:spPr/>
        <p:txBody>
          <a:bodyPr/>
          <a:lstStyle/>
          <a:p>
            <a:fld id="{93B9562B-F543-4034-A11D-663D3E6EEB12}" type="slidenum">
              <a:rPr lang="en-GB" smtClean="0"/>
              <a:t>36</a:t>
            </a:fld>
            <a:endParaRPr lang="en-GB"/>
          </a:p>
        </p:txBody>
      </p:sp>
    </p:spTree>
    <p:extLst>
      <p:ext uri="{BB962C8B-B14F-4D97-AF65-F5344CB8AC3E}">
        <p14:creationId xmlns:p14="http://schemas.microsoft.com/office/powerpoint/2010/main" val="3071767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414A1-AE71-7953-F028-3F4C639AC2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5D8D21-19C6-B704-9266-75615B39AF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447A66-7FC4-E8AE-1ACC-B530366448EB}"/>
              </a:ext>
            </a:extLst>
          </p:cNvPr>
          <p:cNvSpPr>
            <a:spLocks noGrp="1"/>
          </p:cNvSpPr>
          <p:nvPr>
            <p:ph type="body" idx="1"/>
          </p:nvPr>
        </p:nvSpPr>
        <p:spPr/>
        <p:txBody>
          <a:bodyPr/>
          <a:lstStyle/>
          <a:p>
            <a:r>
              <a:rPr lang="en-GB"/>
              <a:t>Paul</a:t>
            </a:r>
          </a:p>
        </p:txBody>
      </p:sp>
      <p:sp>
        <p:nvSpPr>
          <p:cNvPr id="4" name="Slide Number Placeholder 3">
            <a:extLst>
              <a:ext uri="{FF2B5EF4-FFF2-40B4-BE49-F238E27FC236}">
                <a16:creationId xmlns:a16="http://schemas.microsoft.com/office/drawing/2014/main" id="{AD4F0B7D-D8AD-DFC9-0017-3C58263D5DBD}"/>
              </a:ext>
            </a:extLst>
          </p:cNvPr>
          <p:cNvSpPr>
            <a:spLocks noGrp="1"/>
          </p:cNvSpPr>
          <p:nvPr>
            <p:ph type="sldNum" sz="quarter" idx="5"/>
          </p:nvPr>
        </p:nvSpPr>
        <p:spPr/>
        <p:txBody>
          <a:bodyPr/>
          <a:lstStyle/>
          <a:p>
            <a:fld id="{93B9562B-F543-4034-A11D-663D3E6EEB12}" type="slidenum">
              <a:rPr lang="en-GB" smtClean="0"/>
              <a:t>38</a:t>
            </a:fld>
            <a:endParaRPr lang="en-GB"/>
          </a:p>
        </p:txBody>
      </p:sp>
    </p:spTree>
    <p:extLst>
      <p:ext uri="{BB962C8B-B14F-4D97-AF65-F5344CB8AC3E}">
        <p14:creationId xmlns:p14="http://schemas.microsoft.com/office/powerpoint/2010/main" val="20076539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Paul</a:t>
            </a:r>
          </a:p>
          <a:p>
            <a:r>
              <a:rPr lang="en-GB"/>
              <a:t>One off tasks on top-line</a:t>
            </a:r>
          </a:p>
          <a:p>
            <a:r>
              <a:rPr lang="en-GB"/>
              <a:t>Ongoing tasks on bottom line</a:t>
            </a:r>
          </a:p>
          <a:p>
            <a:endParaRPr lang="en-GB"/>
          </a:p>
        </p:txBody>
      </p:sp>
      <p:sp>
        <p:nvSpPr>
          <p:cNvPr id="4" name="Slide Number Placeholder 3"/>
          <p:cNvSpPr>
            <a:spLocks noGrp="1"/>
          </p:cNvSpPr>
          <p:nvPr>
            <p:ph type="sldNum" sz="quarter" idx="5"/>
          </p:nvPr>
        </p:nvSpPr>
        <p:spPr/>
        <p:txBody>
          <a:bodyPr/>
          <a:lstStyle/>
          <a:p>
            <a:fld id="{93B9562B-F543-4034-A11D-663D3E6EEB12}" type="slidenum">
              <a:rPr lang="en-GB" smtClean="0"/>
              <a:t>39</a:t>
            </a:fld>
            <a:endParaRPr lang="en-GB"/>
          </a:p>
        </p:txBody>
      </p:sp>
    </p:spTree>
    <p:extLst>
      <p:ext uri="{BB962C8B-B14F-4D97-AF65-F5344CB8AC3E}">
        <p14:creationId xmlns:p14="http://schemas.microsoft.com/office/powerpoint/2010/main" val="2062868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Paul – we have a number of areas you may have questions about, so the following are available now: </a:t>
            </a:r>
          </a:p>
          <a:p>
            <a:endParaRPr lang="en-GB"/>
          </a:p>
          <a:p>
            <a:r>
              <a:rPr lang="en-GB"/>
              <a:t>Grant Agreement and Payment Schedule – GC and DD</a:t>
            </a:r>
          </a:p>
          <a:p>
            <a:r>
              <a:rPr lang="en-GB"/>
              <a:t>Monitoring and Timelines – LF and SW</a:t>
            </a:r>
          </a:p>
          <a:p>
            <a:r>
              <a:rPr lang="en-GB"/>
              <a:t>Project Delivery – KD and PG</a:t>
            </a:r>
          </a:p>
          <a:p>
            <a:r>
              <a:rPr lang="en-GB"/>
              <a:t>If you have a question that doesn’t match one of these criteria, please contact your monitoring officer.</a:t>
            </a:r>
          </a:p>
          <a:p>
            <a:endParaRPr lang="en-GB"/>
          </a:p>
          <a:p>
            <a:endParaRPr lang="en-GB"/>
          </a:p>
        </p:txBody>
      </p:sp>
      <p:sp>
        <p:nvSpPr>
          <p:cNvPr id="4" name="Slide Number Placeholder 3"/>
          <p:cNvSpPr>
            <a:spLocks noGrp="1"/>
          </p:cNvSpPr>
          <p:nvPr>
            <p:ph type="sldNum" sz="quarter" idx="5"/>
          </p:nvPr>
        </p:nvSpPr>
        <p:spPr/>
        <p:txBody>
          <a:bodyPr/>
          <a:lstStyle/>
          <a:p>
            <a:fld id="{93B9562B-F543-4034-A11D-663D3E6EEB12}" type="slidenum">
              <a:rPr lang="en-GB" smtClean="0"/>
              <a:t>40</a:t>
            </a:fld>
            <a:endParaRPr lang="en-GB"/>
          </a:p>
        </p:txBody>
      </p:sp>
    </p:spTree>
    <p:extLst>
      <p:ext uri="{BB962C8B-B14F-4D97-AF65-F5344CB8AC3E}">
        <p14:creationId xmlns:p14="http://schemas.microsoft.com/office/powerpoint/2010/main" val="367031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solidFill>
                  <a:schemeClr val="accent1">
                    <a:lumMod val="50000"/>
                  </a:schemeClr>
                </a:solidFill>
              </a:rPr>
              <a:t>Sarah – </a:t>
            </a:r>
          </a:p>
          <a:p>
            <a:endParaRPr lang="en-GB" b="0">
              <a:solidFill>
                <a:schemeClr val="accent1">
                  <a:lumMod val="50000"/>
                </a:schemeClr>
              </a:solidFill>
            </a:endParaRPr>
          </a:p>
          <a:p>
            <a:r>
              <a:rPr lang="en-GB" b="0">
                <a:solidFill>
                  <a:schemeClr val="accent1">
                    <a:lumMod val="50000"/>
                  </a:schemeClr>
                </a:solidFill>
              </a:rPr>
              <a:t>Colleagues presenting today: </a:t>
            </a:r>
          </a:p>
          <a:p>
            <a:endParaRPr lang="en-GB" b="0">
              <a:solidFill>
                <a:schemeClr val="accent1">
                  <a:lumMod val="50000"/>
                </a:schemeClr>
              </a:solidFill>
            </a:endParaRPr>
          </a:p>
          <a:p>
            <a:r>
              <a:rPr lang="en-GB" b="0">
                <a:solidFill>
                  <a:schemeClr val="accent1">
                    <a:lumMod val="50000"/>
                  </a:schemeClr>
                </a:solidFill>
              </a:rPr>
              <a:t>NCIL 25-27 so far - Katie</a:t>
            </a:r>
          </a:p>
          <a:p>
            <a:r>
              <a:rPr lang="en-GB" b="0">
                <a:solidFill>
                  <a:schemeClr val="accent1">
                    <a:lumMod val="50000"/>
                  </a:schemeClr>
                </a:solidFill>
              </a:rPr>
              <a:t>Grant Agreement - Grace</a:t>
            </a:r>
          </a:p>
          <a:p>
            <a:r>
              <a:rPr lang="en-GB" b="0">
                <a:solidFill>
                  <a:schemeClr val="accent1">
                    <a:lumMod val="50000"/>
                  </a:schemeClr>
                </a:solidFill>
              </a:rPr>
              <a:t>Monitoring - Sara</a:t>
            </a:r>
          </a:p>
          <a:p>
            <a:r>
              <a:rPr lang="en-GB" b="0">
                <a:solidFill>
                  <a:schemeClr val="accent1">
                    <a:lumMod val="50000"/>
                  </a:schemeClr>
                </a:solidFill>
              </a:rPr>
              <a:t>What help is available? - Lucy</a:t>
            </a:r>
          </a:p>
          <a:p>
            <a:r>
              <a:rPr lang="en-GB" b="0">
                <a:solidFill>
                  <a:schemeClr val="accent1">
                    <a:lumMod val="50000"/>
                  </a:schemeClr>
                </a:solidFill>
              </a:rPr>
              <a:t>…And finally… - Paul</a:t>
            </a:r>
          </a:p>
          <a:p>
            <a:endParaRPr lang="en-GB" b="0">
              <a:solidFill>
                <a:schemeClr val="accent1">
                  <a:lumMod val="50000"/>
                </a:schemeClr>
              </a:solidFill>
            </a:endParaRPr>
          </a:p>
          <a:p>
            <a:r>
              <a:rPr lang="en-GB" b="0">
                <a:solidFill>
                  <a:schemeClr val="accent1">
                    <a:lumMod val="50000"/>
                  </a:schemeClr>
                </a:solidFill>
              </a:rPr>
              <a:t>Following the presentation, chance to go into breakout rooms for project-specific questions, </a:t>
            </a:r>
          </a:p>
          <a:p>
            <a:r>
              <a:rPr lang="en-GB" b="0">
                <a:solidFill>
                  <a:schemeClr val="accent1">
                    <a:lumMod val="50000"/>
                  </a:schemeClr>
                </a:solidFill>
              </a:rPr>
              <a:t>general questions can be added to the chat throughout the presentation and these will be grouped and answered at the end</a:t>
            </a:r>
          </a:p>
          <a:p>
            <a:r>
              <a:rPr lang="en-GB" b="0">
                <a:solidFill>
                  <a:schemeClr val="accent1">
                    <a:lumMod val="50000"/>
                  </a:schemeClr>
                </a:solidFill>
                <a:highlight>
                  <a:srgbClr val="FFFF00"/>
                </a:highlight>
              </a:rPr>
              <a:t>You can zoom in on the presentation by… </a:t>
            </a:r>
            <a:endParaRPr lang="en-GB" b="1">
              <a:solidFill>
                <a:schemeClr val="accent1">
                  <a:lumMod val="50000"/>
                </a:schemeClr>
              </a:solidFill>
              <a:highlight>
                <a:srgbClr val="FFFF00"/>
              </a:highlight>
            </a:endParaRPr>
          </a:p>
          <a:p>
            <a:endParaRPr lang="en-GB" b="0">
              <a:solidFill>
                <a:schemeClr val="accent1">
                  <a:lumMod val="50000"/>
                </a:schemeClr>
              </a:solidFill>
            </a:endParaRPr>
          </a:p>
          <a:p>
            <a:endParaRPr lang="en-GB"/>
          </a:p>
        </p:txBody>
      </p:sp>
      <p:sp>
        <p:nvSpPr>
          <p:cNvPr id="4" name="Slide Number Placeholder 3"/>
          <p:cNvSpPr>
            <a:spLocks noGrp="1"/>
          </p:cNvSpPr>
          <p:nvPr>
            <p:ph type="sldNum" sz="quarter" idx="5"/>
          </p:nvPr>
        </p:nvSpPr>
        <p:spPr/>
        <p:txBody>
          <a:bodyPr/>
          <a:lstStyle/>
          <a:p>
            <a:fld id="{93B9562B-F543-4034-A11D-663D3E6EEB12}" type="slidenum">
              <a:rPr lang="en-GB" smtClean="0"/>
              <a:t>4</a:t>
            </a:fld>
            <a:endParaRPr lang="en-GB"/>
          </a:p>
        </p:txBody>
      </p:sp>
    </p:spTree>
    <p:extLst>
      <p:ext uri="{BB962C8B-B14F-4D97-AF65-F5344CB8AC3E}">
        <p14:creationId xmlns:p14="http://schemas.microsoft.com/office/powerpoint/2010/main" val="10720741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Paul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If you don’t need any further info at this stage, you may leave the meeting.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You are more than welcome to also attend other sessions. </a:t>
            </a:r>
          </a:p>
          <a:p>
            <a:endParaRPr lang="en-GB"/>
          </a:p>
        </p:txBody>
      </p:sp>
      <p:sp>
        <p:nvSpPr>
          <p:cNvPr id="4" name="Slide Number Placeholder 3"/>
          <p:cNvSpPr>
            <a:spLocks noGrp="1"/>
          </p:cNvSpPr>
          <p:nvPr>
            <p:ph type="sldNum" sz="quarter" idx="5"/>
          </p:nvPr>
        </p:nvSpPr>
        <p:spPr/>
        <p:txBody>
          <a:bodyPr/>
          <a:lstStyle/>
          <a:p>
            <a:fld id="{93B9562B-F543-4034-A11D-663D3E6EEB12}" type="slidenum">
              <a:rPr lang="en-GB" smtClean="0"/>
              <a:t>41</a:t>
            </a:fld>
            <a:endParaRPr lang="en-GB"/>
          </a:p>
        </p:txBody>
      </p:sp>
    </p:spTree>
    <p:extLst>
      <p:ext uri="{BB962C8B-B14F-4D97-AF65-F5344CB8AC3E}">
        <p14:creationId xmlns:p14="http://schemas.microsoft.com/office/powerpoint/2010/main" val="3327155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47B6D-CE43-8643-B5E5-3CB3FB582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534FBE-1BDF-4BC8-30A0-69424210B6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93AADF-C4CA-2BF7-D3EB-83BE7878162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EFEEF4A-A1E7-F023-8CE7-CF4A15699C14}"/>
              </a:ext>
            </a:extLst>
          </p:cNvPr>
          <p:cNvSpPr>
            <a:spLocks noGrp="1"/>
          </p:cNvSpPr>
          <p:nvPr>
            <p:ph type="sldNum" sz="quarter" idx="5"/>
          </p:nvPr>
        </p:nvSpPr>
        <p:spPr/>
        <p:txBody>
          <a:bodyPr/>
          <a:lstStyle/>
          <a:p>
            <a:fld id="{93B9562B-F543-4034-A11D-663D3E6EEB12}" type="slidenum">
              <a:rPr lang="en-GB" smtClean="0"/>
              <a:t>5</a:t>
            </a:fld>
            <a:endParaRPr lang="en-GB"/>
          </a:p>
        </p:txBody>
      </p:sp>
    </p:spTree>
    <p:extLst>
      <p:ext uri="{BB962C8B-B14F-4D97-AF65-F5344CB8AC3E}">
        <p14:creationId xmlns:p14="http://schemas.microsoft.com/office/powerpoint/2010/main" val="3403402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Katie </a:t>
            </a:r>
          </a:p>
          <a:p>
            <a:r>
              <a:rPr lang="en-GB" b="1"/>
              <a:t>For info if required - projects awarded funding </a:t>
            </a:r>
          </a:p>
          <a:p>
            <a:r>
              <a:rPr lang="en-GB"/>
              <a:t>16 x Borough-wide, </a:t>
            </a:r>
          </a:p>
          <a:p>
            <a:r>
              <a:rPr lang="en-GB"/>
              <a:t>8 x Bellingham, 7 x Blackheath, </a:t>
            </a:r>
          </a:p>
          <a:p>
            <a:r>
              <a:rPr lang="en-GB"/>
              <a:t>7 x Brockley, 6 x Catford South, </a:t>
            </a:r>
          </a:p>
          <a:p>
            <a:r>
              <a:rPr lang="en-GB"/>
              <a:t>3 x Crofton Park, 12 x Deptford, </a:t>
            </a:r>
          </a:p>
          <a:p>
            <a:r>
              <a:rPr lang="en-GB"/>
              <a:t>7 x Downham, 12 x Evelyn, </a:t>
            </a:r>
          </a:p>
          <a:p>
            <a:r>
              <a:rPr lang="en-GB"/>
              <a:t>6 x Forest Hill, 4 x Grove Park, </a:t>
            </a:r>
          </a:p>
          <a:p>
            <a:r>
              <a:rPr lang="en-GB"/>
              <a:t>8 x Hither Green, 3 x Ladywell, </a:t>
            </a:r>
          </a:p>
          <a:p>
            <a:r>
              <a:rPr lang="en-GB"/>
              <a:t>5 x Lee Green, 4 x Lewisham Central,  </a:t>
            </a:r>
          </a:p>
          <a:p>
            <a:r>
              <a:rPr lang="en-GB"/>
              <a:t>10 x New Cross Gate, 2 x Perry Vale, </a:t>
            </a:r>
          </a:p>
          <a:p>
            <a:r>
              <a:rPr lang="en-GB"/>
              <a:t>7 x Rushey Green, 6 x Sydenham, </a:t>
            </a:r>
          </a:p>
          <a:p>
            <a:r>
              <a:rPr lang="en-GB"/>
              <a:t>4 x Telegraph Hill</a:t>
            </a:r>
          </a:p>
          <a:p>
            <a:endParaRPr lang="en-GB"/>
          </a:p>
        </p:txBody>
      </p:sp>
      <p:sp>
        <p:nvSpPr>
          <p:cNvPr id="4" name="Slide Number Placeholder 3"/>
          <p:cNvSpPr>
            <a:spLocks noGrp="1"/>
          </p:cNvSpPr>
          <p:nvPr>
            <p:ph type="sldNum" sz="quarter" idx="5"/>
          </p:nvPr>
        </p:nvSpPr>
        <p:spPr/>
        <p:txBody>
          <a:bodyPr/>
          <a:lstStyle/>
          <a:p>
            <a:fld id="{93B9562B-F543-4034-A11D-663D3E6EEB12}" type="slidenum">
              <a:rPr lang="en-GB" smtClean="0"/>
              <a:t>6</a:t>
            </a:fld>
            <a:endParaRPr lang="en-GB"/>
          </a:p>
        </p:txBody>
      </p:sp>
    </p:spTree>
    <p:extLst>
      <p:ext uri="{BB962C8B-B14F-4D97-AF65-F5344CB8AC3E}">
        <p14:creationId xmlns:p14="http://schemas.microsoft.com/office/powerpoint/2010/main" val="1460783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Katie  </a:t>
            </a:r>
          </a:p>
          <a:p>
            <a:endParaRPr lang="en-GB"/>
          </a:p>
          <a:p>
            <a:r>
              <a:rPr lang="en-GB"/>
              <a:t>The approach was adjusted in this round of NCIL to ease the process of mobilisation. </a:t>
            </a:r>
          </a:p>
          <a:p>
            <a:endParaRPr lang="en-GB"/>
          </a:p>
          <a:p>
            <a:pPr marL="0" indent="0">
              <a:buNone/>
            </a:pPr>
            <a:r>
              <a:rPr lang="en-GB"/>
              <a:t>1) Updated app form and guidance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Added a supplementary questionnaire (</a:t>
            </a:r>
            <a:r>
              <a:rPr lang="en-US" sz="1200">
                <a:solidFill>
                  <a:schemeClr val="accent1">
                    <a:lumMod val="50000"/>
                  </a:schemeClr>
                </a:solidFill>
              </a:rPr>
              <a:t>shared </a:t>
            </a:r>
            <a:r>
              <a:rPr lang="en-GB">
                <a:solidFill>
                  <a:schemeClr val="accent1">
                    <a:lumMod val="50000"/>
                  </a:schemeClr>
                </a:solidFill>
              </a:rPr>
              <a:t>following confirmation of Mayor &amp; Cabinet sign-off)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3) Set up a process to pull key information through: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lumMod val="50000"/>
                  </a:schemeClr>
                </a:solidFill>
              </a:rPr>
              <a:t>organisational details and key contacts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lumMod val="50000"/>
                  </a:schemeClr>
                </a:solidFill>
              </a:rPr>
              <a:t>monitoring details such as o</a:t>
            </a:r>
            <a:r>
              <a:rPr lang="en-US" sz="1200" err="1">
                <a:solidFill>
                  <a:schemeClr val="accent1">
                    <a:lumMod val="50000"/>
                  </a:schemeClr>
                </a:solidFill>
              </a:rPr>
              <a:t>utputs</a:t>
            </a:r>
            <a:r>
              <a:rPr lang="en-US" sz="1200">
                <a:solidFill>
                  <a:schemeClr val="accent1">
                    <a:lumMod val="50000"/>
                  </a:schemeClr>
                </a:solidFill>
              </a:rPr>
              <a:t> and outcomes (or </a:t>
            </a:r>
            <a:r>
              <a:rPr lang="en-GB" sz="1200">
                <a:solidFill>
                  <a:schemeClr val="accent1">
                    <a:lumMod val="50000"/>
                  </a:schemeClr>
                </a:solidFill>
              </a:rPr>
              <a:t>revised outputs and/or outcomes if projects were offered reduced funding)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lumMod val="50000"/>
                  </a:schemeClr>
                </a:solidFill>
              </a:rPr>
              <a:t>the budget, programme and timeframe and any changes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4) Aligned schedules for project start dates and payments  - to make monitoring more straightforward and be clear about what is needed and by when </a:t>
            </a:r>
            <a:r>
              <a:rPr lang="en-GB" sz="1200">
                <a:solidFill>
                  <a:schemeClr val="accent1">
                    <a:lumMod val="50000"/>
                  </a:schemeClr>
                </a:solidFill>
              </a:rPr>
              <a:t>and when payments are scheduled to be made.</a:t>
            </a:r>
          </a:p>
          <a:p>
            <a:endParaRPr lang="en-GB"/>
          </a:p>
          <a:p>
            <a:endParaRPr lang="en-GB"/>
          </a:p>
        </p:txBody>
      </p:sp>
      <p:sp>
        <p:nvSpPr>
          <p:cNvPr id="4" name="Slide Number Placeholder 3"/>
          <p:cNvSpPr>
            <a:spLocks noGrp="1"/>
          </p:cNvSpPr>
          <p:nvPr>
            <p:ph type="sldNum" sz="quarter" idx="5"/>
          </p:nvPr>
        </p:nvSpPr>
        <p:spPr/>
        <p:txBody>
          <a:bodyPr/>
          <a:lstStyle/>
          <a:p>
            <a:fld id="{93B9562B-F543-4034-A11D-663D3E6EEB12}" type="slidenum">
              <a:rPr lang="en-GB" smtClean="0"/>
              <a:t>7</a:t>
            </a:fld>
            <a:endParaRPr lang="en-GB"/>
          </a:p>
        </p:txBody>
      </p:sp>
    </p:spTree>
    <p:extLst>
      <p:ext uri="{BB962C8B-B14F-4D97-AF65-F5344CB8AC3E}">
        <p14:creationId xmlns:p14="http://schemas.microsoft.com/office/powerpoint/2010/main" val="2378038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a:solidFill>
                <a:schemeClr val="accent1">
                  <a:lumMod val="50000"/>
                </a:schemeClr>
              </a:solidFill>
            </a:endParaRPr>
          </a:p>
          <a:p>
            <a:pPr lvl="1"/>
            <a:r>
              <a:rPr lang="en-US">
                <a:solidFill>
                  <a:schemeClr val="accent1">
                    <a:lumMod val="50000"/>
                  </a:schemeClr>
                </a:solidFill>
              </a:rPr>
              <a:t>Katie  </a:t>
            </a:r>
          </a:p>
          <a:p>
            <a:pPr lvl="1"/>
            <a:r>
              <a:rPr lang="en-US" b="1">
                <a:solidFill>
                  <a:schemeClr val="accent1">
                    <a:lumMod val="50000"/>
                  </a:schemeClr>
                </a:solidFill>
              </a:rPr>
              <a:t>Official Launch </a:t>
            </a:r>
            <a:r>
              <a:rPr lang="en-US">
                <a:solidFill>
                  <a:schemeClr val="accent1">
                    <a:lumMod val="50000"/>
                  </a:schemeClr>
                </a:solidFill>
              </a:rPr>
              <a:t>- Re 1</a:t>
            </a:r>
            <a:r>
              <a:rPr lang="en-US" baseline="30000">
                <a:solidFill>
                  <a:schemeClr val="accent1">
                    <a:lumMod val="50000"/>
                  </a:schemeClr>
                </a:solidFill>
              </a:rPr>
              <a:t>st</a:t>
            </a:r>
            <a:r>
              <a:rPr lang="en-US">
                <a:solidFill>
                  <a:schemeClr val="accent1">
                    <a:lumMod val="50000"/>
                  </a:schemeClr>
                </a:solidFill>
              </a:rPr>
              <a:t> July, if you have had a conversation with your monitoring officer the start date may vary.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a:solidFill>
                  <a:schemeClr val="accent1">
                    <a:lumMod val="50000"/>
                  </a:schemeClr>
                </a:solidFill>
              </a:rPr>
              <a:t>Monitoring completed </a:t>
            </a:r>
            <a:r>
              <a:rPr lang="en-US">
                <a:solidFill>
                  <a:schemeClr val="accent1">
                    <a:lumMod val="50000"/>
                  </a:schemeClr>
                </a:solidFill>
              </a:rPr>
              <a:t>- Monitoring completed as one-offs following an event or series of events, otherwise quarterly for the duration of the project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a:solidFill>
                  <a:schemeClr val="accent1">
                    <a:lumMod val="50000"/>
                  </a:schemeClr>
                </a:solidFill>
              </a:rPr>
              <a:t>Project closure </a:t>
            </a:r>
            <a:r>
              <a:rPr lang="en-US">
                <a:solidFill>
                  <a:schemeClr val="accent1">
                    <a:lumMod val="50000"/>
                  </a:schemeClr>
                </a:solidFill>
              </a:rPr>
              <a:t>– If project is one off or shorter than 2 years or is a one-off event, we’ll let you know when your closure report will be due.</a:t>
            </a:r>
          </a:p>
          <a:p>
            <a:endParaRPr lang="en-GB"/>
          </a:p>
        </p:txBody>
      </p:sp>
      <p:sp>
        <p:nvSpPr>
          <p:cNvPr id="4" name="Slide Number Placeholder 3"/>
          <p:cNvSpPr>
            <a:spLocks noGrp="1"/>
          </p:cNvSpPr>
          <p:nvPr>
            <p:ph type="sldNum" sz="quarter" idx="5"/>
          </p:nvPr>
        </p:nvSpPr>
        <p:spPr/>
        <p:txBody>
          <a:bodyPr/>
          <a:lstStyle/>
          <a:p>
            <a:fld id="{93B9562B-F543-4034-A11D-663D3E6EEB12}" type="slidenum">
              <a:rPr lang="en-GB" smtClean="0"/>
              <a:t>8</a:t>
            </a:fld>
            <a:endParaRPr lang="en-GB"/>
          </a:p>
        </p:txBody>
      </p:sp>
    </p:spTree>
    <p:extLst>
      <p:ext uri="{BB962C8B-B14F-4D97-AF65-F5344CB8AC3E}">
        <p14:creationId xmlns:p14="http://schemas.microsoft.com/office/powerpoint/2010/main" val="1590611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4EB74-F734-EA9F-CA73-C84FB646DF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067E91-CD6B-EA69-C4F0-7D86368842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96B003-926D-7CB7-65D6-1778070BFA3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C3357A9-22B5-F8D8-4F4F-5DAB758EC654}"/>
              </a:ext>
            </a:extLst>
          </p:cNvPr>
          <p:cNvSpPr>
            <a:spLocks noGrp="1"/>
          </p:cNvSpPr>
          <p:nvPr>
            <p:ph type="sldNum" sz="quarter" idx="5"/>
          </p:nvPr>
        </p:nvSpPr>
        <p:spPr/>
        <p:txBody>
          <a:bodyPr/>
          <a:lstStyle/>
          <a:p>
            <a:fld id="{93B9562B-F543-4034-A11D-663D3E6EEB12}" type="slidenum">
              <a:rPr lang="en-GB" smtClean="0"/>
              <a:t>9</a:t>
            </a:fld>
            <a:endParaRPr lang="en-GB"/>
          </a:p>
        </p:txBody>
      </p:sp>
    </p:spTree>
    <p:extLst>
      <p:ext uri="{BB962C8B-B14F-4D97-AF65-F5344CB8AC3E}">
        <p14:creationId xmlns:p14="http://schemas.microsoft.com/office/powerpoint/2010/main" val="488317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ront page - no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651BD8-87F2-B14A-8C2E-14E4146340A9}"/>
              </a:ext>
            </a:extLst>
          </p:cNvPr>
          <p:cNvSpPr/>
          <p:nvPr userDrawn="1"/>
        </p:nvSpPr>
        <p:spPr>
          <a:xfrm>
            <a:off x="0" y="5404514"/>
            <a:ext cx="9144000" cy="310485"/>
          </a:xfrm>
          <a:prstGeom prst="rect">
            <a:avLst/>
          </a:prstGeom>
          <a:solidFill>
            <a:srgbClr val="029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98707" y="1276070"/>
            <a:ext cx="5503459" cy="2328958"/>
          </a:xfrm>
        </p:spPr>
        <p:txBody>
          <a:bodyPr lIns="0" tIns="0" rIns="0" bIns="0" anchor="b">
            <a:normAutofit/>
          </a:bodyPr>
          <a:lstStyle>
            <a:lvl1pPr algn="l">
              <a:defRPr sz="3400" b="1">
                <a:solidFill>
                  <a:srgbClr val="2B4972"/>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098707" y="3681756"/>
            <a:ext cx="5503459" cy="1265561"/>
          </a:xfrm>
        </p:spPr>
        <p:txBody>
          <a:bodyPr lIns="0" tIns="0" rIns="0" bIns="0"/>
          <a:lstStyle>
            <a:lvl1pPr marL="0" indent="0" algn="l">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5" name="Rectangle 4">
            <a:extLst>
              <a:ext uri="{FF2B5EF4-FFF2-40B4-BE49-F238E27FC236}">
                <a16:creationId xmlns:a16="http://schemas.microsoft.com/office/drawing/2014/main" id="{DE2F3C1D-943D-A84B-8F8E-AF2A393AD833}"/>
              </a:ext>
            </a:extLst>
          </p:cNvPr>
          <p:cNvSpPr/>
          <p:nvPr userDrawn="1"/>
        </p:nvSpPr>
        <p:spPr>
          <a:xfrm>
            <a:off x="0" y="1"/>
            <a:ext cx="9144000" cy="310485"/>
          </a:xfrm>
          <a:prstGeom prst="rect">
            <a:avLst/>
          </a:prstGeom>
          <a:solidFill>
            <a:srgbClr val="029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ewisham Council">
            <a:extLst>
              <a:ext uri="{FF2B5EF4-FFF2-40B4-BE49-F238E27FC236}">
                <a16:creationId xmlns:a16="http://schemas.microsoft.com/office/drawing/2014/main" id="{91DCE698-D7AC-7946-B0E7-5861EDF60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8165" y="155243"/>
            <a:ext cx="843236" cy="843236"/>
          </a:xfrm>
          <a:prstGeom prst="rect">
            <a:avLst/>
          </a:prstGeom>
        </p:spPr>
      </p:pic>
    </p:spTree>
    <p:extLst>
      <p:ext uri="{BB962C8B-B14F-4D97-AF65-F5344CB8AC3E}">
        <p14:creationId xmlns:p14="http://schemas.microsoft.com/office/powerpoint/2010/main" val="1902208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ing 8">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0B7132-59D8-6F4E-9A39-800C97C30BE4}"/>
              </a:ext>
            </a:extLst>
          </p:cNvPr>
          <p:cNvSpPr/>
          <p:nvPr userDrawn="1"/>
        </p:nvSpPr>
        <p:spPr>
          <a:xfrm>
            <a:off x="0" y="1"/>
            <a:ext cx="9144000" cy="5714999"/>
          </a:xfrm>
          <a:prstGeom prst="rect">
            <a:avLst/>
          </a:prstGeom>
          <a:solidFill>
            <a:srgbClr val="B1D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DD0FAD0-3CB5-B745-B24F-14BA2DB7D164}"/>
              </a:ext>
            </a:extLst>
          </p:cNvPr>
          <p:cNvSpPr>
            <a:spLocks noGrp="1"/>
          </p:cNvSpPr>
          <p:nvPr>
            <p:ph type="ctrTitle"/>
          </p:nvPr>
        </p:nvSpPr>
        <p:spPr>
          <a:xfrm>
            <a:off x="781335" y="573206"/>
            <a:ext cx="4616355" cy="2397197"/>
          </a:xfrm>
        </p:spPr>
        <p:txBody>
          <a:bodyPr lIns="0" tIns="0" rIns="0" bIns="0" anchor="b">
            <a:normAutofit/>
          </a:bodyPr>
          <a:lstStyle>
            <a:lvl1pPr algn="l">
              <a:defRPr sz="3400" b="1">
                <a:solidFill>
                  <a:srgbClr val="002060"/>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6" name="Subtitle 2">
            <a:extLst>
              <a:ext uri="{FF2B5EF4-FFF2-40B4-BE49-F238E27FC236}">
                <a16:creationId xmlns:a16="http://schemas.microsoft.com/office/drawing/2014/main" id="{D6E232F4-83DA-2B4C-9075-80B278146DD2}"/>
              </a:ext>
            </a:extLst>
          </p:cNvPr>
          <p:cNvSpPr>
            <a:spLocks noGrp="1"/>
          </p:cNvSpPr>
          <p:nvPr>
            <p:ph type="subTitle" idx="1"/>
          </p:nvPr>
        </p:nvSpPr>
        <p:spPr>
          <a:xfrm>
            <a:off x="781335" y="3047132"/>
            <a:ext cx="4616355" cy="1379802"/>
          </a:xfrm>
        </p:spPr>
        <p:txBody>
          <a:bodyPr lIns="0" tIns="0" rIns="0" bIns="0"/>
          <a:lstStyle>
            <a:lvl1pPr marL="0" indent="0" algn="l">
              <a:buNone/>
              <a:defRPr sz="1800">
                <a:solidFill>
                  <a:srgbClr val="002060"/>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Tree>
    <p:extLst>
      <p:ext uri="{BB962C8B-B14F-4D97-AF65-F5344CB8AC3E}">
        <p14:creationId xmlns:p14="http://schemas.microsoft.com/office/powerpoint/2010/main" val="2872679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ing 9">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0B7132-59D8-6F4E-9A39-800C97C30BE4}"/>
              </a:ext>
            </a:extLst>
          </p:cNvPr>
          <p:cNvSpPr/>
          <p:nvPr userDrawn="1"/>
        </p:nvSpPr>
        <p:spPr>
          <a:xfrm>
            <a:off x="0" y="1"/>
            <a:ext cx="9144000" cy="5714999"/>
          </a:xfrm>
          <a:prstGeom prst="rect">
            <a:avLst/>
          </a:prstGeom>
          <a:solidFill>
            <a:srgbClr val="FDB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DD0FAD0-3CB5-B745-B24F-14BA2DB7D164}"/>
              </a:ext>
            </a:extLst>
          </p:cNvPr>
          <p:cNvSpPr>
            <a:spLocks noGrp="1"/>
          </p:cNvSpPr>
          <p:nvPr>
            <p:ph type="ctrTitle"/>
          </p:nvPr>
        </p:nvSpPr>
        <p:spPr>
          <a:xfrm>
            <a:off x="781335" y="702860"/>
            <a:ext cx="4616355" cy="2267543"/>
          </a:xfrm>
        </p:spPr>
        <p:txBody>
          <a:bodyPr lIns="0" tIns="0" rIns="0" bIns="0" anchor="b">
            <a:normAutofit/>
          </a:bodyPr>
          <a:lstStyle>
            <a:lvl1pPr algn="l">
              <a:defRPr sz="3400" b="1">
                <a:solidFill>
                  <a:srgbClr val="002060"/>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6" name="Subtitle 2">
            <a:extLst>
              <a:ext uri="{FF2B5EF4-FFF2-40B4-BE49-F238E27FC236}">
                <a16:creationId xmlns:a16="http://schemas.microsoft.com/office/drawing/2014/main" id="{D6E232F4-83DA-2B4C-9075-80B278146DD2}"/>
              </a:ext>
            </a:extLst>
          </p:cNvPr>
          <p:cNvSpPr>
            <a:spLocks noGrp="1"/>
          </p:cNvSpPr>
          <p:nvPr>
            <p:ph type="subTitle" idx="1"/>
          </p:nvPr>
        </p:nvSpPr>
        <p:spPr>
          <a:xfrm>
            <a:off x="781335" y="3047132"/>
            <a:ext cx="4616355" cy="1379802"/>
          </a:xfrm>
        </p:spPr>
        <p:txBody>
          <a:bodyPr lIns="0" tIns="0" rIns="0" bIns="0"/>
          <a:lstStyle>
            <a:lvl1pPr marL="0" indent="0" algn="l">
              <a:buNone/>
              <a:defRPr sz="1800">
                <a:solidFill>
                  <a:srgbClr val="002060"/>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Tree>
    <p:extLst>
      <p:ext uri="{BB962C8B-B14F-4D97-AF65-F5344CB8AC3E}">
        <p14:creationId xmlns:p14="http://schemas.microsoft.com/office/powerpoint/2010/main" val="4206425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heading pag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2B4972"/>
                </a:solidFill>
              </a:defRPr>
            </a:lvl1p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48337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668740"/>
            <a:ext cx="7886700" cy="47419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83529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pull out area">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668740"/>
            <a:ext cx="5151177" cy="484495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2">
            <a:extLst>
              <a:ext uri="{FF2B5EF4-FFF2-40B4-BE49-F238E27FC236}">
                <a16:creationId xmlns:a16="http://schemas.microsoft.com/office/drawing/2014/main" id="{B9F13249-E410-F642-9962-00B22535B3BF}"/>
              </a:ext>
            </a:extLst>
          </p:cNvPr>
          <p:cNvSpPr>
            <a:spLocks noGrp="1"/>
          </p:cNvSpPr>
          <p:nvPr>
            <p:ph sz="half" idx="10"/>
          </p:nvPr>
        </p:nvSpPr>
        <p:spPr>
          <a:xfrm>
            <a:off x="5882186" y="668740"/>
            <a:ext cx="2886502" cy="4844956"/>
          </a:xfrm>
          <a:solidFill>
            <a:srgbClr val="029FB0"/>
          </a:solidFill>
          <a:effectLst/>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95515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t - two column ">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2B4972"/>
                </a:solidFill>
              </a:defRPr>
            </a:lvl1pPr>
          </a:lstStyle>
          <a:p>
            <a:r>
              <a:rPr lang="en-GB"/>
              <a:t>Click to edit Master title style</a:t>
            </a:r>
            <a:endParaRPr lang="en-US"/>
          </a:p>
        </p:txBody>
      </p:sp>
      <p:sp>
        <p:nvSpPr>
          <p:cNvPr id="3" name="Content Placeholder 2"/>
          <p:cNvSpPr>
            <a:spLocks noGrp="1"/>
          </p:cNvSpPr>
          <p:nvPr>
            <p:ph sz="half" idx="1"/>
          </p:nvPr>
        </p:nvSpPr>
        <p:spPr>
          <a:xfrm>
            <a:off x="628650" y="1521354"/>
            <a:ext cx="3886200" cy="399234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29150" y="1521354"/>
            <a:ext cx="3886200" cy="399234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35083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ing page with pull out area">
    <p:spTree>
      <p:nvGrpSpPr>
        <p:cNvPr id="1" name=""/>
        <p:cNvGrpSpPr/>
        <p:nvPr/>
      </p:nvGrpSpPr>
      <p:grpSpPr>
        <a:xfrm>
          <a:off x="0" y="0"/>
          <a:ext cx="0" cy="0"/>
          <a:chOff x="0" y="0"/>
          <a:chExt cx="0" cy="0"/>
        </a:xfrm>
      </p:grpSpPr>
      <p:sp>
        <p:nvSpPr>
          <p:cNvPr id="2" name="Title 1"/>
          <p:cNvSpPr>
            <a:spLocks noGrp="1"/>
          </p:cNvSpPr>
          <p:nvPr>
            <p:ph type="title"/>
          </p:nvPr>
        </p:nvSpPr>
        <p:spPr>
          <a:xfrm>
            <a:off x="628650" y="304271"/>
            <a:ext cx="8140038" cy="1104636"/>
          </a:xfrm>
        </p:spPr>
        <p:txBody>
          <a:bodyPr>
            <a:normAutofit/>
          </a:bodyPr>
          <a:lstStyle>
            <a:lvl1pPr>
              <a:defRPr sz="2800" b="1">
                <a:solidFill>
                  <a:srgbClr val="2B4972"/>
                </a:solidFill>
              </a:defRPr>
            </a:lvl1pPr>
          </a:lstStyle>
          <a:p>
            <a:r>
              <a:rPr lang="en-GB"/>
              <a:t>Click to edit Master title style</a:t>
            </a:r>
            <a:endParaRPr lang="en-US"/>
          </a:p>
        </p:txBody>
      </p:sp>
      <p:sp>
        <p:nvSpPr>
          <p:cNvPr id="3" name="Content Placeholder 2"/>
          <p:cNvSpPr>
            <a:spLocks noGrp="1"/>
          </p:cNvSpPr>
          <p:nvPr>
            <p:ph sz="half" idx="1"/>
          </p:nvPr>
        </p:nvSpPr>
        <p:spPr>
          <a:xfrm>
            <a:off x="628649" y="1521354"/>
            <a:ext cx="5048819" cy="399234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2">
            <a:extLst>
              <a:ext uri="{FF2B5EF4-FFF2-40B4-BE49-F238E27FC236}">
                <a16:creationId xmlns:a16="http://schemas.microsoft.com/office/drawing/2014/main" id="{AC15252A-0DC9-BE46-893A-B4073EB97F65}"/>
              </a:ext>
            </a:extLst>
          </p:cNvPr>
          <p:cNvSpPr>
            <a:spLocks noGrp="1"/>
          </p:cNvSpPr>
          <p:nvPr>
            <p:ph sz="half" idx="10"/>
          </p:nvPr>
        </p:nvSpPr>
        <p:spPr>
          <a:xfrm>
            <a:off x="5882186" y="1521354"/>
            <a:ext cx="2886502" cy="3992342"/>
          </a:xfrm>
          <a:solidFill>
            <a:srgbClr val="029FB0"/>
          </a:solidFill>
          <a:effectLst/>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343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 page">
    <p:spTree>
      <p:nvGrpSpPr>
        <p:cNvPr id="1" name=""/>
        <p:cNvGrpSpPr/>
        <p:nvPr/>
      </p:nvGrpSpPr>
      <p:grpSpPr>
        <a:xfrm>
          <a:off x="0" y="0"/>
          <a:ext cx="0" cy="0"/>
          <a:chOff x="0" y="0"/>
          <a:chExt cx="0" cy="0"/>
        </a:xfrm>
      </p:grpSpPr>
      <p:sp>
        <p:nvSpPr>
          <p:cNvPr id="3" name="Rectangle 2" descr="Lewisham Council&#10;">
            <a:extLst>
              <a:ext uri="{FF2B5EF4-FFF2-40B4-BE49-F238E27FC236}">
                <a16:creationId xmlns:a16="http://schemas.microsoft.com/office/drawing/2014/main" id="{B863FE54-1304-A941-9FDC-A9800A18ED90}"/>
              </a:ext>
            </a:extLst>
          </p:cNvPr>
          <p:cNvSpPr/>
          <p:nvPr userDrawn="1"/>
        </p:nvSpPr>
        <p:spPr>
          <a:xfrm>
            <a:off x="0" y="0"/>
            <a:ext cx="9144000" cy="5715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ewisham Council">
            <a:extLst>
              <a:ext uri="{FF2B5EF4-FFF2-40B4-BE49-F238E27FC236}">
                <a16:creationId xmlns:a16="http://schemas.microsoft.com/office/drawing/2014/main" id="{8DF7EB21-217C-B542-8B43-128C6F2296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55170" y="2052644"/>
            <a:ext cx="1233660" cy="1233660"/>
          </a:xfrm>
          <a:prstGeom prst="rect">
            <a:avLst/>
          </a:prstGeom>
        </p:spPr>
      </p:pic>
      <p:sp>
        <p:nvSpPr>
          <p:cNvPr id="2" name="Title 1"/>
          <p:cNvSpPr>
            <a:spLocks noGrp="1"/>
          </p:cNvSpPr>
          <p:nvPr>
            <p:ph type="title" hasCustomPrompt="1"/>
          </p:nvPr>
        </p:nvSpPr>
        <p:spPr>
          <a:xfrm>
            <a:off x="628650" y="3600208"/>
            <a:ext cx="7886700" cy="419060"/>
          </a:xfrm>
        </p:spPr>
        <p:txBody>
          <a:bodyPr anchor="t" anchorCtr="0">
            <a:normAutofit/>
          </a:bodyPr>
          <a:lstStyle>
            <a:lvl1pPr algn="ctr">
              <a:defRPr sz="2400" b="1">
                <a:solidFill>
                  <a:schemeClr val="bg1"/>
                </a:solidFill>
              </a:defRPr>
            </a:lvl1pPr>
          </a:lstStyle>
          <a:p>
            <a:r>
              <a:rPr lang="en-GB" err="1"/>
              <a:t>www.lewisham.gov.uk</a:t>
            </a:r>
            <a:endParaRPr lang="en-US"/>
          </a:p>
        </p:txBody>
      </p:sp>
    </p:spTree>
    <p:extLst>
      <p:ext uri="{BB962C8B-B14F-4D97-AF65-F5344CB8AC3E}">
        <p14:creationId xmlns:p14="http://schemas.microsoft.com/office/powerpoint/2010/main" val="4222613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ront page - with photo-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651BD8-87F2-B14A-8C2E-14E4146340A9}"/>
              </a:ext>
            </a:extLst>
          </p:cNvPr>
          <p:cNvSpPr/>
          <p:nvPr userDrawn="1"/>
        </p:nvSpPr>
        <p:spPr>
          <a:xfrm>
            <a:off x="0" y="5404514"/>
            <a:ext cx="9144000" cy="310485"/>
          </a:xfrm>
          <a:prstGeom prst="rect">
            <a:avLst/>
          </a:prstGeom>
          <a:solidFill>
            <a:srgbClr val="029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136571" y="1013835"/>
            <a:ext cx="5305561" cy="2109055"/>
          </a:xfrm>
        </p:spPr>
        <p:txBody>
          <a:bodyPr lIns="0" tIns="0" rIns="0" bIns="0" anchor="b">
            <a:normAutofit/>
          </a:bodyPr>
          <a:lstStyle>
            <a:lvl1pPr algn="l">
              <a:defRPr sz="3400" b="1">
                <a:solidFill>
                  <a:srgbClr val="2B4972"/>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3136571" y="3177798"/>
            <a:ext cx="5305561" cy="1146065"/>
          </a:xfrm>
        </p:spPr>
        <p:txBody>
          <a:bodyPr lIns="0" tIns="0" rIns="0" bIns="0"/>
          <a:lstStyle>
            <a:lvl1pPr marL="0" indent="0" algn="l">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5" name="Rectangle 4">
            <a:extLst>
              <a:ext uri="{FF2B5EF4-FFF2-40B4-BE49-F238E27FC236}">
                <a16:creationId xmlns:a16="http://schemas.microsoft.com/office/drawing/2014/main" id="{DE2F3C1D-943D-A84B-8F8E-AF2A393AD833}"/>
              </a:ext>
            </a:extLst>
          </p:cNvPr>
          <p:cNvSpPr/>
          <p:nvPr userDrawn="1"/>
        </p:nvSpPr>
        <p:spPr>
          <a:xfrm>
            <a:off x="0" y="1"/>
            <a:ext cx="9144000" cy="310485"/>
          </a:xfrm>
          <a:prstGeom prst="rect">
            <a:avLst/>
          </a:prstGeom>
          <a:solidFill>
            <a:srgbClr val="029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ewisham Council">
            <a:extLst>
              <a:ext uri="{FF2B5EF4-FFF2-40B4-BE49-F238E27FC236}">
                <a16:creationId xmlns:a16="http://schemas.microsoft.com/office/drawing/2014/main" id="{91DCE698-D7AC-7946-B0E7-5861EDF60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0164" y="170600"/>
            <a:ext cx="843236" cy="843236"/>
          </a:xfrm>
          <a:prstGeom prst="rect">
            <a:avLst/>
          </a:prstGeom>
        </p:spPr>
      </p:pic>
      <p:sp>
        <p:nvSpPr>
          <p:cNvPr id="4" name="TextBox 3">
            <a:extLst>
              <a:ext uri="{FF2B5EF4-FFF2-40B4-BE49-F238E27FC236}">
                <a16:creationId xmlns:a16="http://schemas.microsoft.com/office/drawing/2014/main" id="{05F95272-CE7A-114C-BEC2-DFBCB067FBB5}"/>
              </a:ext>
            </a:extLst>
          </p:cNvPr>
          <p:cNvSpPr txBox="1"/>
          <p:nvPr userDrawn="1"/>
        </p:nvSpPr>
        <p:spPr>
          <a:xfrm>
            <a:off x="218362" y="1841837"/>
            <a:ext cx="2429301" cy="2031325"/>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This template is for front covers with photos.</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The photo/s should be placed in this area here,</a:t>
            </a:r>
          </a:p>
          <a:p>
            <a:r>
              <a:rPr lang="en-US" sz="1400">
                <a:latin typeface="Arial" panose="020B0604020202020204" pitchFamily="34" charset="0"/>
                <a:cs typeface="Arial" panose="020B0604020202020204" pitchFamily="34" charset="0"/>
              </a:rPr>
              <a:t>Filling the white area up to the edges of the navy blue margins at the top and bottom of the page.</a:t>
            </a:r>
          </a:p>
        </p:txBody>
      </p:sp>
    </p:spTree>
    <p:extLst>
      <p:ext uri="{BB962C8B-B14F-4D97-AF65-F5344CB8AC3E}">
        <p14:creationId xmlns:p14="http://schemas.microsoft.com/office/powerpoint/2010/main" val="2902030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ing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0B7132-59D8-6F4E-9A39-800C97C30BE4}"/>
              </a:ext>
            </a:extLst>
          </p:cNvPr>
          <p:cNvSpPr/>
          <p:nvPr userDrawn="1"/>
        </p:nvSpPr>
        <p:spPr>
          <a:xfrm>
            <a:off x="0" y="1"/>
            <a:ext cx="9144000" cy="5714999"/>
          </a:xfrm>
          <a:prstGeom prst="rect">
            <a:avLst/>
          </a:prstGeom>
          <a:solidFill>
            <a:srgbClr val="029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DD0FAD0-3CB5-B745-B24F-14BA2DB7D164}"/>
              </a:ext>
            </a:extLst>
          </p:cNvPr>
          <p:cNvSpPr>
            <a:spLocks noGrp="1"/>
          </p:cNvSpPr>
          <p:nvPr>
            <p:ph type="ctrTitle"/>
          </p:nvPr>
        </p:nvSpPr>
        <p:spPr>
          <a:xfrm>
            <a:off x="781335" y="607326"/>
            <a:ext cx="4616355" cy="2363078"/>
          </a:xfrm>
        </p:spPr>
        <p:txBody>
          <a:bodyPr lIns="0" tIns="0" rIns="0" bIns="0" anchor="b">
            <a:normAutofit/>
          </a:bodyPr>
          <a:lstStyle>
            <a:lvl1pPr algn="l">
              <a:defRPr sz="3400" b="1">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6" name="Subtitle 2">
            <a:extLst>
              <a:ext uri="{FF2B5EF4-FFF2-40B4-BE49-F238E27FC236}">
                <a16:creationId xmlns:a16="http://schemas.microsoft.com/office/drawing/2014/main" id="{D6E232F4-83DA-2B4C-9075-80B278146DD2}"/>
              </a:ext>
            </a:extLst>
          </p:cNvPr>
          <p:cNvSpPr>
            <a:spLocks noGrp="1"/>
          </p:cNvSpPr>
          <p:nvPr>
            <p:ph type="subTitle" idx="1"/>
          </p:nvPr>
        </p:nvSpPr>
        <p:spPr>
          <a:xfrm>
            <a:off x="781335" y="3047132"/>
            <a:ext cx="4616355" cy="1379802"/>
          </a:xfrm>
        </p:spPr>
        <p:txBody>
          <a:bodyPr lIns="0" tIns="0" rIns="0" bIns="0"/>
          <a:lstStyle>
            <a:lvl1pPr marL="0" indent="0" algn="l">
              <a:buNone/>
              <a:defRPr sz="18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Tree>
    <p:extLst>
      <p:ext uri="{BB962C8B-B14F-4D97-AF65-F5344CB8AC3E}">
        <p14:creationId xmlns:p14="http://schemas.microsoft.com/office/powerpoint/2010/main" val="2570732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ing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0B7132-59D8-6F4E-9A39-800C97C30BE4}"/>
              </a:ext>
            </a:extLst>
          </p:cNvPr>
          <p:cNvSpPr/>
          <p:nvPr userDrawn="1"/>
        </p:nvSpPr>
        <p:spPr>
          <a:xfrm>
            <a:off x="0" y="1"/>
            <a:ext cx="9144000" cy="5714999"/>
          </a:xfrm>
          <a:prstGeom prst="rect">
            <a:avLst/>
          </a:prstGeom>
          <a:solidFill>
            <a:srgbClr val="862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DD0FAD0-3CB5-B745-B24F-14BA2DB7D164}"/>
              </a:ext>
            </a:extLst>
          </p:cNvPr>
          <p:cNvSpPr>
            <a:spLocks noGrp="1"/>
          </p:cNvSpPr>
          <p:nvPr>
            <p:ph type="ctrTitle"/>
          </p:nvPr>
        </p:nvSpPr>
        <p:spPr>
          <a:xfrm>
            <a:off x="781335" y="627798"/>
            <a:ext cx="4616355" cy="2342606"/>
          </a:xfrm>
        </p:spPr>
        <p:txBody>
          <a:bodyPr lIns="0" tIns="0" rIns="0" bIns="0" anchor="b">
            <a:normAutofit/>
          </a:bodyPr>
          <a:lstStyle>
            <a:lvl1pPr algn="l">
              <a:defRPr sz="3400" b="1">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6" name="Subtitle 2">
            <a:extLst>
              <a:ext uri="{FF2B5EF4-FFF2-40B4-BE49-F238E27FC236}">
                <a16:creationId xmlns:a16="http://schemas.microsoft.com/office/drawing/2014/main" id="{D6E232F4-83DA-2B4C-9075-80B278146DD2}"/>
              </a:ext>
            </a:extLst>
          </p:cNvPr>
          <p:cNvSpPr>
            <a:spLocks noGrp="1"/>
          </p:cNvSpPr>
          <p:nvPr>
            <p:ph type="subTitle" idx="1"/>
          </p:nvPr>
        </p:nvSpPr>
        <p:spPr>
          <a:xfrm>
            <a:off x="781335" y="3047132"/>
            <a:ext cx="4616355" cy="1379802"/>
          </a:xfrm>
        </p:spPr>
        <p:txBody>
          <a:bodyPr lIns="0" tIns="0" rIns="0" bIns="0"/>
          <a:lstStyle>
            <a:lvl1pPr marL="0" indent="0" algn="l">
              <a:buNone/>
              <a:defRPr sz="18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Tree>
    <p:extLst>
      <p:ext uri="{BB962C8B-B14F-4D97-AF65-F5344CB8AC3E}">
        <p14:creationId xmlns:p14="http://schemas.microsoft.com/office/powerpoint/2010/main" val="909707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ing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0B7132-59D8-6F4E-9A39-800C97C30BE4}"/>
              </a:ext>
            </a:extLst>
          </p:cNvPr>
          <p:cNvSpPr/>
          <p:nvPr userDrawn="1"/>
        </p:nvSpPr>
        <p:spPr>
          <a:xfrm>
            <a:off x="0" y="1"/>
            <a:ext cx="9144000" cy="5714999"/>
          </a:xfrm>
          <a:prstGeom prst="rect">
            <a:avLst/>
          </a:prstGeom>
          <a:solidFill>
            <a:srgbClr val="EB6C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DD0FAD0-3CB5-B745-B24F-14BA2DB7D164}"/>
              </a:ext>
            </a:extLst>
          </p:cNvPr>
          <p:cNvSpPr>
            <a:spLocks noGrp="1"/>
          </p:cNvSpPr>
          <p:nvPr>
            <p:ph type="ctrTitle"/>
          </p:nvPr>
        </p:nvSpPr>
        <p:spPr>
          <a:xfrm>
            <a:off x="781335" y="620974"/>
            <a:ext cx="4616355" cy="2349430"/>
          </a:xfrm>
        </p:spPr>
        <p:txBody>
          <a:bodyPr lIns="0" tIns="0" rIns="0" bIns="0" anchor="b">
            <a:normAutofit/>
          </a:bodyPr>
          <a:lstStyle>
            <a:lvl1pPr algn="l">
              <a:defRPr sz="3400" b="1">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6" name="Subtitle 2">
            <a:extLst>
              <a:ext uri="{FF2B5EF4-FFF2-40B4-BE49-F238E27FC236}">
                <a16:creationId xmlns:a16="http://schemas.microsoft.com/office/drawing/2014/main" id="{D6E232F4-83DA-2B4C-9075-80B278146DD2}"/>
              </a:ext>
            </a:extLst>
          </p:cNvPr>
          <p:cNvSpPr>
            <a:spLocks noGrp="1"/>
          </p:cNvSpPr>
          <p:nvPr>
            <p:ph type="subTitle" idx="1"/>
          </p:nvPr>
        </p:nvSpPr>
        <p:spPr>
          <a:xfrm>
            <a:off x="781335" y="3047132"/>
            <a:ext cx="4616355" cy="1379802"/>
          </a:xfrm>
        </p:spPr>
        <p:txBody>
          <a:bodyPr lIns="0" tIns="0" rIns="0" bIns="0"/>
          <a:lstStyle>
            <a:lvl1pPr marL="0" indent="0" algn="l">
              <a:buNone/>
              <a:defRPr sz="18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Tree>
    <p:extLst>
      <p:ext uri="{BB962C8B-B14F-4D97-AF65-F5344CB8AC3E}">
        <p14:creationId xmlns:p14="http://schemas.microsoft.com/office/powerpoint/2010/main" val="2998929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ing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0B7132-59D8-6F4E-9A39-800C97C30BE4}"/>
              </a:ext>
            </a:extLst>
          </p:cNvPr>
          <p:cNvSpPr/>
          <p:nvPr userDrawn="1"/>
        </p:nvSpPr>
        <p:spPr>
          <a:xfrm>
            <a:off x="0" y="1"/>
            <a:ext cx="9144000" cy="5714999"/>
          </a:xfrm>
          <a:prstGeom prst="rect">
            <a:avLst/>
          </a:prstGeom>
          <a:solidFill>
            <a:srgbClr val="E660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DD0FAD0-3CB5-B745-B24F-14BA2DB7D164}"/>
              </a:ext>
            </a:extLst>
          </p:cNvPr>
          <p:cNvSpPr>
            <a:spLocks noGrp="1"/>
          </p:cNvSpPr>
          <p:nvPr>
            <p:ph type="ctrTitle"/>
          </p:nvPr>
        </p:nvSpPr>
        <p:spPr>
          <a:xfrm>
            <a:off x="781335" y="696036"/>
            <a:ext cx="4616355" cy="2274367"/>
          </a:xfrm>
        </p:spPr>
        <p:txBody>
          <a:bodyPr lIns="0" tIns="0" rIns="0" bIns="0" anchor="b">
            <a:normAutofit/>
          </a:bodyPr>
          <a:lstStyle>
            <a:lvl1pPr algn="l">
              <a:defRPr sz="3400" b="1">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6" name="Subtitle 2">
            <a:extLst>
              <a:ext uri="{FF2B5EF4-FFF2-40B4-BE49-F238E27FC236}">
                <a16:creationId xmlns:a16="http://schemas.microsoft.com/office/drawing/2014/main" id="{D6E232F4-83DA-2B4C-9075-80B278146DD2}"/>
              </a:ext>
            </a:extLst>
          </p:cNvPr>
          <p:cNvSpPr>
            <a:spLocks noGrp="1"/>
          </p:cNvSpPr>
          <p:nvPr>
            <p:ph type="subTitle" idx="1"/>
          </p:nvPr>
        </p:nvSpPr>
        <p:spPr>
          <a:xfrm>
            <a:off x="781335" y="3047132"/>
            <a:ext cx="4616355" cy="1379802"/>
          </a:xfrm>
        </p:spPr>
        <p:txBody>
          <a:bodyPr lIns="0" tIns="0" rIns="0" bIns="0"/>
          <a:lstStyle>
            <a:lvl1pPr marL="0" indent="0" algn="l">
              <a:buNone/>
              <a:defRPr sz="18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Tree>
    <p:extLst>
      <p:ext uri="{BB962C8B-B14F-4D97-AF65-F5344CB8AC3E}">
        <p14:creationId xmlns:p14="http://schemas.microsoft.com/office/powerpoint/2010/main" val="1247704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ing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0B7132-59D8-6F4E-9A39-800C97C30BE4}"/>
              </a:ext>
            </a:extLst>
          </p:cNvPr>
          <p:cNvSpPr/>
          <p:nvPr userDrawn="1"/>
        </p:nvSpPr>
        <p:spPr>
          <a:xfrm>
            <a:off x="0" y="1"/>
            <a:ext cx="9144000" cy="5714999"/>
          </a:xfrm>
          <a:prstGeom prst="rect">
            <a:avLst/>
          </a:prstGeom>
          <a:solidFill>
            <a:srgbClr val="F37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DD0FAD0-3CB5-B745-B24F-14BA2DB7D164}"/>
              </a:ext>
            </a:extLst>
          </p:cNvPr>
          <p:cNvSpPr>
            <a:spLocks noGrp="1"/>
          </p:cNvSpPr>
          <p:nvPr>
            <p:ph type="ctrTitle"/>
          </p:nvPr>
        </p:nvSpPr>
        <p:spPr>
          <a:xfrm>
            <a:off x="781335" y="655094"/>
            <a:ext cx="4616355" cy="2315310"/>
          </a:xfrm>
        </p:spPr>
        <p:txBody>
          <a:bodyPr lIns="0" tIns="0" rIns="0" bIns="0" anchor="b">
            <a:normAutofit/>
          </a:bodyPr>
          <a:lstStyle>
            <a:lvl1pPr algn="l">
              <a:defRPr sz="3400" b="1">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6" name="Subtitle 2">
            <a:extLst>
              <a:ext uri="{FF2B5EF4-FFF2-40B4-BE49-F238E27FC236}">
                <a16:creationId xmlns:a16="http://schemas.microsoft.com/office/drawing/2014/main" id="{D6E232F4-83DA-2B4C-9075-80B278146DD2}"/>
              </a:ext>
            </a:extLst>
          </p:cNvPr>
          <p:cNvSpPr>
            <a:spLocks noGrp="1"/>
          </p:cNvSpPr>
          <p:nvPr>
            <p:ph type="subTitle" idx="1"/>
          </p:nvPr>
        </p:nvSpPr>
        <p:spPr>
          <a:xfrm>
            <a:off x="781335" y="3047132"/>
            <a:ext cx="4616355" cy="1379802"/>
          </a:xfrm>
        </p:spPr>
        <p:txBody>
          <a:bodyPr lIns="0" tIns="0" rIns="0" bIns="0"/>
          <a:lstStyle>
            <a:lvl1pPr marL="0" indent="0" algn="l">
              <a:buNone/>
              <a:defRPr sz="18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Tree>
    <p:extLst>
      <p:ext uri="{BB962C8B-B14F-4D97-AF65-F5344CB8AC3E}">
        <p14:creationId xmlns:p14="http://schemas.microsoft.com/office/powerpoint/2010/main" val="2196827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ing 6">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0B7132-59D8-6F4E-9A39-800C97C30BE4}"/>
              </a:ext>
            </a:extLst>
          </p:cNvPr>
          <p:cNvSpPr/>
          <p:nvPr userDrawn="1"/>
        </p:nvSpPr>
        <p:spPr>
          <a:xfrm>
            <a:off x="0" y="1"/>
            <a:ext cx="9144000" cy="5714999"/>
          </a:xfrm>
          <a:prstGeom prst="rect">
            <a:avLst/>
          </a:prstGeom>
          <a:solidFill>
            <a:srgbClr val="CA2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DD0FAD0-3CB5-B745-B24F-14BA2DB7D164}"/>
              </a:ext>
            </a:extLst>
          </p:cNvPr>
          <p:cNvSpPr>
            <a:spLocks noGrp="1"/>
          </p:cNvSpPr>
          <p:nvPr>
            <p:ph type="ctrTitle"/>
          </p:nvPr>
        </p:nvSpPr>
        <p:spPr>
          <a:xfrm>
            <a:off x="781335" y="593678"/>
            <a:ext cx="4616355" cy="2376725"/>
          </a:xfrm>
        </p:spPr>
        <p:txBody>
          <a:bodyPr lIns="0" tIns="0" rIns="0" bIns="0" anchor="b">
            <a:normAutofit/>
          </a:bodyPr>
          <a:lstStyle>
            <a:lvl1pPr algn="l">
              <a:defRPr sz="3400" b="1">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6" name="Subtitle 2">
            <a:extLst>
              <a:ext uri="{FF2B5EF4-FFF2-40B4-BE49-F238E27FC236}">
                <a16:creationId xmlns:a16="http://schemas.microsoft.com/office/drawing/2014/main" id="{D6E232F4-83DA-2B4C-9075-80B278146DD2}"/>
              </a:ext>
            </a:extLst>
          </p:cNvPr>
          <p:cNvSpPr>
            <a:spLocks noGrp="1"/>
          </p:cNvSpPr>
          <p:nvPr>
            <p:ph type="subTitle" idx="1"/>
          </p:nvPr>
        </p:nvSpPr>
        <p:spPr>
          <a:xfrm>
            <a:off x="781335" y="3047132"/>
            <a:ext cx="4616355" cy="1379802"/>
          </a:xfrm>
        </p:spPr>
        <p:txBody>
          <a:bodyPr lIns="0" tIns="0" rIns="0" bIns="0"/>
          <a:lstStyle>
            <a:lvl1pPr marL="0" indent="0" algn="l">
              <a:buNone/>
              <a:defRPr sz="18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Tree>
    <p:extLst>
      <p:ext uri="{BB962C8B-B14F-4D97-AF65-F5344CB8AC3E}">
        <p14:creationId xmlns:p14="http://schemas.microsoft.com/office/powerpoint/2010/main" val="1721313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ing 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0B7132-59D8-6F4E-9A39-800C97C30BE4}"/>
              </a:ext>
            </a:extLst>
          </p:cNvPr>
          <p:cNvSpPr/>
          <p:nvPr userDrawn="1"/>
        </p:nvSpPr>
        <p:spPr>
          <a:xfrm>
            <a:off x="0" y="1"/>
            <a:ext cx="9144000" cy="5714999"/>
          </a:xfrm>
          <a:prstGeom prst="rect">
            <a:avLst/>
          </a:prstGeom>
          <a:solidFill>
            <a:srgbClr val="139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DD0FAD0-3CB5-B745-B24F-14BA2DB7D164}"/>
              </a:ext>
            </a:extLst>
          </p:cNvPr>
          <p:cNvSpPr>
            <a:spLocks noGrp="1"/>
          </p:cNvSpPr>
          <p:nvPr>
            <p:ph type="ctrTitle"/>
          </p:nvPr>
        </p:nvSpPr>
        <p:spPr>
          <a:xfrm>
            <a:off x="781335" y="648270"/>
            <a:ext cx="4616355" cy="2322134"/>
          </a:xfrm>
        </p:spPr>
        <p:txBody>
          <a:bodyPr lIns="0" tIns="0" rIns="0" bIns="0" anchor="b">
            <a:normAutofit/>
          </a:bodyPr>
          <a:lstStyle>
            <a:lvl1pPr algn="l">
              <a:defRPr sz="3400" b="1">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6" name="Subtitle 2">
            <a:extLst>
              <a:ext uri="{FF2B5EF4-FFF2-40B4-BE49-F238E27FC236}">
                <a16:creationId xmlns:a16="http://schemas.microsoft.com/office/drawing/2014/main" id="{D6E232F4-83DA-2B4C-9075-80B278146DD2}"/>
              </a:ext>
            </a:extLst>
          </p:cNvPr>
          <p:cNvSpPr>
            <a:spLocks noGrp="1"/>
          </p:cNvSpPr>
          <p:nvPr>
            <p:ph type="subTitle" idx="1"/>
          </p:nvPr>
        </p:nvSpPr>
        <p:spPr>
          <a:xfrm>
            <a:off x="781335" y="3047132"/>
            <a:ext cx="4616355" cy="1379802"/>
          </a:xfrm>
        </p:spPr>
        <p:txBody>
          <a:bodyPr lIns="0" tIns="0" rIns="0" bIns="0"/>
          <a:lstStyle>
            <a:lvl1pPr marL="0" indent="0" algn="l">
              <a:buNone/>
              <a:defRPr sz="18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Tree>
    <p:extLst>
      <p:ext uri="{BB962C8B-B14F-4D97-AF65-F5344CB8AC3E}">
        <p14:creationId xmlns:p14="http://schemas.microsoft.com/office/powerpoint/2010/main" val="21799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0" tIns="0" rIns="0" bIns="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28650" y="1521354"/>
            <a:ext cx="7886700" cy="3889375"/>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6C8357B7-9513-E148-B328-F009D441C1AE}"/>
              </a:ext>
            </a:extLst>
          </p:cNvPr>
          <p:cNvSpPr/>
          <p:nvPr userDrawn="1"/>
        </p:nvSpPr>
        <p:spPr>
          <a:xfrm>
            <a:off x="0" y="1"/>
            <a:ext cx="9144000" cy="122829"/>
          </a:xfrm>
          <a:prstGeom prst="rect">
            <a:avLst/>
          </a:prstGeom>
          <a:solidFill>
            <a:srgbClr val="029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3565513"/>
      </p:ext>
    </p:extLst>
  </p:cSld>
  <p:clrMap bg1="lt1" tx1="dk1" bg2="lt2" tx2="dk2" accent1="accent1" accent2="accent2" accent3="accent3" accent4="accent4" accent5="accent5" accent6="accent6" hlink="hlink" folHlink="folHlink"/>
  <p:sldLayoutIdLst>
    <p:sldLayoutId id="2147483673" r:id="rId1"/>
    <p:sldLayoutId id="2147483688" r:id="rId2"/>
    <p:sldLayoutId id="2147483678" r:id="rId3"/>
    <p:sldLayoutId id="2147483680" r:id="rId4"/>
    <p:sldLayoutId id="2147483681" r:id="rId5"/>
    <p:sldLayoutId id="2147483682" r:id="rId6"/>
    <p:sldLayoutId id="2147483686" r:id="rId7"/>
    <p:sldLayoutId id="2147483683" r:id="rId8"/>
    <p:sldLayoutId id="2147483684" r:id="rId9"/>
    <p:sldLayoutId id="2147483685" r:id="rId10"/>
    <p:sldLayoutId id="2147483687" r:id="rId11"/>
    <p:sldLayoutId id="2147483674" r:id="rId12"/>
    <p:sldLayoutId id="2147483689" r:id="rId13"/>
    <p:sldLayoutId id="2147483691" r:id="rId14"/>
    <p:sldLayoutId id="2147483676" r:id="rId15"/>
    <p:sldLayoutId id="2147483690" r:id="rId16"/>
    <p:sldLayoutId id="2147483679" r:id="rId17"/>
  </p:sldLayoutIdLst>
  <p:txStyles>
    <p:titleStyle>
      <a:lvl1pPr algn="l" defTabSz="685800" rtl="0" eaLnBrk="1" fontAlgn="b"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lewisham.gov.uk/articles/news/main-grants-programme-consultation-now-open"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0B_6F92BBB6.xml"/><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11D_E68AB29.xml"/><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22_1B3496F5.xm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www.ons.gov.uk/methodology/classificationsandstandards/measuringequality/ethnicgroupnationalidentityandreligion"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23_9C8C5850.xml"/><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mailto:katie.drew1@lewisham.gov.uk" TargetMode="External"/><Relationship Id="rId7" Type="http://schemas.openxmlformats.org/officeDocument/2006/relationships/hyperlink" Target="mailto:sara.wickert@lewisham.gov.uk" TargetMode="External"/><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hyperlink" Target="mailto:paul.gale@lewisham.gov.uk" TargetMode="External"/><Relationship Id="rId5" Type="http://schemas.openxmlformats.org/officeDocument/2006/relationships/hyperlink" Target="mailto:sarah.lang@lewisham.gov.uk" TargetMode="External"/><Relationship Id="rId4" Type="http://schemas.openxmlformats.org/officeDocument/2006/relationships/hyperlink" Target="mailto:lucy.formolli@lewisham.gov.uk"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ailto:karen@lewishamlocal.com"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hyperlink" Target="mailto:leanne.wenham@ageuklands.org.uk" TargetMode="External"/><Relationship Id="rId4" Type="http://schemas.openxmlformats.org/officeDocument/2006/relationships/hyperlink" Target="mailto:chloe@leanarts.org.uk" TargetMode="Externa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8" Type="http://schemas.openxmlformats.org/officeDocument/2006/relationships/hyperlink" Target="http://www.canva.com/" TargetMode="External"/><Relationship Id="rId13" Type="http://schemas.openxmlformats.org/officeDocument/2006/relationships/image" Target="../media/image62.png"/><Relationship Id="rId18" Type="http://schemas.openxmlformats.org/officeDocument/2006/relationships/image" Target="../media/image65.png"/><Relationship Id="rId3" Type="http://schemas.openxmlformats.org/officeDocument/2006/relationships/image" Target="../media/image58.png"/><Relationship Id="rId7" Type="http://schemas.microsoft.com/office/2007/relationships/hdphoto" Target="../media/hdphoto1.wdp"/><Relationship Id="rId12" Type="http://schemas.openxmlformats.org/officeDocument/2006/relationships/hyperlink" Target="http://www.eventbrite.co.uk/" TargetMode="External"/><Relationship Id="rId17" Type="http://schemas.microsoft.com/office/2007/relationships/hdphoto" Target="../media/hdphoto3.wdp"/><Relationship Id="rId2" Type="http://schemas.openxmlformats.org/officeDocument/2006/relationships/notesSlide" Target="../notesSlides/notesSlide35.xml"/><Relationship Id="rId16"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61.png"/><Relationship Id="rId11" Type="http://schemas.openxmlformats.org/officeDocument/2006/relationships/hyperlink" Target="http://www.docs.google.com/forms" TargetMode="External"/><Relationship Id="rId5" Type="http://schemas.openxmlformats.org/officeDocument/2006/relationships/image" Target="../media/image60.png"/><Relationship Id="rId15" Type="http://schemas.microsoft.com/office/2007/relationships/hdphoto" Target="../media/hdphoto2.wdp"/><Relationship Id="rId10" Type="http://schemas.openxmlformats.org/officeDocument/2006/relationships/hyperlink" Target="http://www.bitly.com" TargetMode="External"/><Relationship Id="rId19" Type="http://schemas.openxmlformats.org/officeDocument/2006/relationships/image" Target="../media/image66.png"/><Relationship Id="rId4" Type="http://schemas.openxmlformats.org/officeDocument/2006/relationships/image" Target="../media/image59.png"/><Relationship Id="rId9" Type="http://schemas.openxmlformats.org/officeDocument/2006/relationships/hyperlink" Target="http://www.hootsuite.com/" TargetMode="External"/><Relationship Id="rId1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www.communityfunding.lewisham.gov.uk" TargetMode="Externa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771A4-24E0-D3C5-0118-A0E606F53877}"/>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68936BC-DC53-3B51-FA8A-122CC3563129}"/>
              </a:ext>
            </a:extLst>
          </p:cNvPr>
          <p:cNvSpPr/>
          <p:nvPr/>
        </p:nvSpPr>
        <p:spPr>
          <a:xfrm>
            <a:off x="1251834" y="3486743"/>
            <a:ext cx="6499654" cy="1349026"/>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4BAE6EE-6D64-84DB-6C66-156B99AB53AF}"/>
              </a:ext>
            </a:extLst>
          </p:cNvPr>
          <p:cNvSpPr>
            <a:spLocks noGrp="1"/>
          </p:cNvSpPr>
          <p:nvPr>
            <p:ph type="title"/>
          </p:nvPr>
        </p:nvSpPr>
        <p:spPr>
          <a:xfrm>
            <a:off x="939112" y="496870"/>
            <a:ext cx="7576238" cy="1092043"/>
          </a:xfrm>
        </p:spPr>
        <p:txBody>
          <a:bodyPr anchor="ctr">
            <a:normAutofit/>
          </a:bodyPr>
          <a:lstStyle/>
          <a:p>
            <a:r>
              <a:rPr lang="en-US"/>
              <a:t>Lewisham Main Grants Consultation - Reminder</a:t>
            </a:r>
          </a:p>
        </p:txBody>
      </p:sp>
      <p:sp>
        <p:nvSpPr>
          <p:cNvPr id="3" name="Content Placeholder 2">
            <a:extLst>
              <a:ext uri="{FF2B5EF4-FFF2-40B4-BE49-F238E27FC236}">
                <a16:creationId xmlns:a16="http://schemas.microsoft.com/office/drawing/2014/main" id="{E6634FC0-F6D3-233D-88C4-B6CB91117DF7}"/>
              </a:ext>
            </a:extLst>
          </p:cNvPr>
          <p:cNvSpPr>
            <a:spLocks noGrp="1"/>
          </p:cNvSpPr>
          <p:nvPr>
            <p:ph idx="1"/>
          </p:nvPr>
        </p:nvSpPr>
        <p:spPr>
          <a:xfrm>
            <a:off x="939112" y="1757511"/>
            <a:ext cx="6722077" cy="581243"/>
          </a:xfrm>
        </p:spPr>
        <p:txBody>
          <a:bodyPr>
            <a:normAutofit/>
          </a:bodyPr>
          <a:lstStyle/>
          <a:p>
            <a:pPr marL="0" indent="0" algn="just">
              <a:buNone/>
            </a:pPr>
            <a:r>
              <a:rPr lang="en-GB" sz="1800">
                <a:solidFill>
                  <a:schemeClr val="accent1">
                    <a:lumMod val="50000"/>
                  </a:schemeClr>
                </a:solidFill>
                <a:latin typeface="+mn-lt"/>
              </a:rPr>
              <a:t>The Main Grants consultation is now open and the </a:t>
            </a:r>
            <a:r>
              <a:rPr lang="en-GB" sz="1800" b="0" i="0">
                <a:solidFill>
                  <a:schemeClr val="accent1">
                    <a:lumMod val="50000"/>
                  </a:schemeClr>
                </a:solidFill>
                <a:effectLst/>
                <a:latin typeface="+mn-lt"/>
              </a:rPr>
              <a:t>outcome will inform the f</a:t>
            </a:r>
            <a:r>
              <a:rPr lang="en-GB" sz="1800">
                <a:solidFill>
                  <a:schemeClr val="accent1">
                    <a:lumMod val="50000"/>
                  </a:schemeClr>
                </a:solidFill>
              </a:rPr>
              <a:t>unding round opening for applications in July 2025. </a:t>
            </a:r>
          </a:p>
          <a:p>
            <a:pPr marL="0" indent="0">
              <a:buNone/>
            </a:pPr>
            <a:endParaRPr lang="en-GB" sz="1800">
              <a:solidFill>
                <a:schemeClr val="accent1">
                  <a:lumMod val="50000"/>
                </a:schemeClr>
              </a:solidFill>
              <a:latin typeface="+mn-lt"/>
            </a:endParaRPr>
          </a:p>
        </p:txBody>
      </p:sp>
      <p:sp>
        <p:nvSpPr>
          <p:cNvPr id="4" name="Content Placeholder 2">
            <a:extLst>
              <a:ext uri="{FF2B5EF4-FFF2-40B4-BE49-F238E27FC236}">
                <a16:creationId xmlns:a16="http://schemas.microsoft.com/office/drawing/2014/main" id="{1895F569-7774-3648-063E-EAD0C1FE4040}"/>
              </a:ext>
            </a:extLst>
          </p:cNvPr>
          <p:cNvSpPr txBox="1">
            <a:spLocks/>
          </p:cNvSpPr>
          <p:nvPr/>
        </p:nvSpPr>
        <p:spPr>
          <a:xfrm>
            <a:off x="939112" y="2162908"/>
            <a:ext cx="7265776" cy="2896130"/>
          </a:xfrm>
          <a:prstGeom prst="rect">
            <a:avLst/>
          </a:prstGeom>
        </p:spPr>
        <p:txBody>
          <a:bodyPr vert="horz" lIns="0" tIns="0" rIns="0" bIns="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GB" sz="1800">
              <a:solidFill>
                <a:schemeClr val="accent1">
                  <a:lumMod val="50000"/>
                </a:schemeClr>
              </a:solidFill>
              <a:latin typeface="+mn-lt"/>
            </a:endParaRPr>
          </a:p>
          <a:p>
            <a:pPr marL="0" indent="0">
              <a:buFont typeface="Arial" panose="020B0604020202020204" pitchFamily="34" charset="0"/>
              <a:buNone/>
            </a:pPr>
            <a:r>
              <a:rPr lang="en-GB" sz="1800">
                <a:solidFill>
                  <a:schemeClr val="accent1">
                    <a:lumMod val="50000"/>
                  </a:schemeClr>
                </a:solidFill>
                <a:latin typeface="+mn-lt"/>
              </a:rPr>
              <a:t>You can find out more and share your views here: </a:t>
            </a:r>
          </a:p>
          <a:p>
            <a:pPr marL="0" indent="0">
              <a:buFont typeface="Arial" panose="020B0604020202020204" pitchFamily="34" charset="0"/>
              <a:buNone/>
            </a:pPr>
            <a:r>
              <a:rPr lang="en-GB" sz="2200">
                <a:solidFill>
                  <a:schemeClr val="accent1">
                    <a:lumMod val="50000"/>
                  </a:schemeClr>
                </a:solidFill>
                <a:hlinkClick r:id="rId3"/>
              </a:rPr>
              <a:t>Lewisham Council - Main Grants Consultation</a:t>
            </a:r>
            <a:endParaRPr lang="en-GB" sz="2200">
              <a:solidFill>
                <a:schemeClr val="accent1">
                  <a:lumMod val="50000"/>
                </a:schemeClr>
              </a:solidFill>
            </a:endParaRPr>
          </a:p>
          <a:p>
            <a:pPr marL="0" indent="0">
              <a:buFont typeface="Arial" panose="020B0604020202020204" pitchFamily="34" charset="0"/>
              <a:buNone/>
            </a:pPr>
            <a:endParaRPr lang="en-GB" sz="2800">
              <a:solidFill>
                <a:schemeClr val="accent1">
                  <a:lumMod val="50000"/>
                </a:schemeClr>
              </a:solidFill>
            </a:endParaRPr>
          </a:p>
          <a:p>
            <a:pPr marL="0" indent="0" algn="ctr">
              <a:buFont typeface="Arial" panose="020B0604020202020204" pitchFamily="34" charset="0"/>
              <a:buNone/>
            </a:pPr>
            <a:r>
              <a:rPr lang="en-US" sz="2800">
                <a:solidFill>
                  <a:schemeClr val="accent1">
                    <a:lumMod val="50000"/>
                  </a:schemeClr>
                </a:solidFill>
              </a:rPr>
              <a:t>Please share your views before </a:t>
            </a:r>
          </a:p>
          <a:p>
            <a:pPr marL="0" indent="0" algn="ctr">
              <a:buFont typeface="Arial" panose="020B0604020202020204" pitchFamily="34" charset="0"/>
              <a:buNone/>
            </a:pPr>
            <a:r>
              <a:rPr lang="en-US" sz="2800">
                <a:solidFill>
                  <a:schemeClr val="accent1">
                    <a:lumMod val="50000"/>
                  </a:schemeClr>
                </a:solidFill>
              </a:rPr>
              <a:t>25</a:t>
            </a:r>
            <a:r>
              <a:rPr lang="en-US" sz="2800" baseline="30000">
                <a:solidFill>
                  <a:schemeClr val="accent1">
                    <a:lumMod val="50000"/>
                  </a:schemeClr>
                </a:solidFill>
              </a:rPr>
              <a:t>th</a:t>
            </a:r>
            <a:r>
              <a:rPr lang="en-US" sz="2800">
                <a:solidFill>
                  <a:schemeClr val="accent1">
                    <a:lumMod val="50000"/>
                  </a:schemeClr>
                </a:solidFill>
              </a:rPr>
              <a:t> May 2025</a:t>
            </a:r>
          </a:p>
        </p:txBody>
      </p:sp>
    </p:spTree>
    <p:extLst>
      <p:ext uri="{BB962C8B-B14F-4D97-AF65-F5344CB8AC3E}">
        <p14:creationId xmlns:p14="http://schemas.microsoft.com/office/powerpoint/2010/main" val="1897613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F1D63-0940-2415-2439-F0711517E6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AF732C-7128-6F00-4247-2C8B59C5DCF1}"/>
              </a:ext>
            </a:extLst>
          </p:cNvPr>
          <p:cNvSpPr>
            <a:spLocks noGrp="1"/>
          </p:cNvSpPr>
          <p:nvPr>
            <p:ph type="title"/>
          </p:nvPr>
        </p:nvSpPr>
        <p:spPr/>
        <p:txBody>
          <a:bodyPr/>
          <a:lstStyle/>
          <a:p>
            <a:r>
              <a:rPr lang="en-US"/>
              <a:t>Grant Agreement</a:t>
            </a:r>
          </a:p>
        </p:txBody>
      </p:sp>
      <p:sp>
        <p:nvSpPr>
          <p:cNvPr id="3" name="Content Placeholder 2">
            <a:extLst>
              <a:ext uri="{FF2B5EF4-FFF2-40B4-BE49-F238E27FC236}">
                <a16:creationId xmlns:a16="http://schemas.microsoft.com/office/drawing/2014/main" id="{B67FF262-2CF9-5A9F-8D8D-1F43FE3659B8}"/>
              </a:ext>
            </a:extLst>
          </p:cNvPr>
          <p:cNvSpPr>
            <a:spLocks noGrp="1"/>
          </p:cNvSpPr>
          <p:nvPr>
            <p:ph idx="1"/>
          </p:nvPr>
        </p:nvSpPr>
        <p:spPr/>
        <p:txBody>
          <a:bodyPr>
            <a:normAutofit/>
          </a:bodyPr>
          <a:lstStyle/>
          <a:p>
            <a:pPr marL="0" indent="0">
              <a:buNone/>
            </a:pPr>
            <a:endParaRPr lang="en-US">
              <a:solidFill>
                <a:schemeClr val="accent1">
                  <a:lumMod val="50000"/>
                </a:schemeClr>
              </a:solidFill>
            </a:endParaRPr>
          </a:p>
          <a:p>
            <a:pPr marL="0" indent="0">
              <a:buNone/>
            </a:pPr>
            <a:r>
              <a:rPr lang="en-US" b="1">
                <a:solidFill>
                  <a:schemeClr val="accent1">
                    <a:lumMod val="50000"/>
                  </a:schemeClr>
                </a:solidFill>
              </a:rPr>
              <a:t> </a:t>
            </a:r>
            <a:endParaRPr lang="en-US"/>
          </a:p>
        </p:txBody>
      </p:sp>
      <p:pic>
        <p:nvPicPr>
          <p:cNvPr id="9" name="Picture 8" descr="A screenshot of a form">
            <a:extLst>
              <a:ext uri="{FF2B5EF4-FFF2-40B4-BE49-F238E27FC236}">
                <a16:creationId xmlns:a16="http://schemas.microsoft.com/office/drawing/2014/main" id="{3165A99E-2907-9509-4003-81210823558E}"/>
              </a:ext>
            </a:extLst>
          </p:cNvPr>
          <p:cNvPicPr>
            <a:picLocks noChangeAspect="1"/>
          </p:cNvPicPr>
          <p:nvPr/>
        </p:nvPicPr>
        <p:blipFill>
          <a:blip r:embed="rId3"/>
          <a:stretch>
            <a:fillRect/>
          </a:stretch>
        </p:blipFill>
        <p:spPr>
          <a:xfrm>
            <a:off x="4690558" y="1111938"/>
            <a:ext cx="3065383" cy="4298791"/>
          </a:xfrm>
          <a:prstGeom prst="rect">
            <a:avLst/>
          </a:prstGeom>
          <a:ln>
            <a:solidFill>
              <a:schemeClr val="accent1">
                <a:lumMod val="50000"/>
              </a:schemeClr>
            </a:solidFill>
          </a:ln>
        </p:spPr>
      </p:pic>
      <p:pic>
        <p:nvPicPr>
          <p:cNvPr id="4" name="Picture 3" descr="A document with text and a blue and yellow logo&#10;&#10;AI-generated content may be incorrect.">
            <a:extLst>
              <a:ext uri="{FF2B5EF4-FFF2-40B4-BE49-F238E27FC236}">
                <a16:creationId xmlns:a16="http://schemas.microsoft.com/office/drawing/2014/main" id="{5F7DC296-E2F1-79FA-1050-60222FCB4C19}"/>
              </a:ext>
            </a:extLst>
          </p:cNvPr>
          <p:cNvPicPr>
            <a:picLocks noChangeAspect="1"/>
          </p:cNvPicPr>
          <p:nvPr/>
        </p:nvPicPr>
        <p:blipFill>
          <a:blip r:embed="rId4"/>
          <a:stretch>
            <a:fillRect/>
          </a:stretch>
        </p:blipFill>
        <p:spPr>
          <a:xfrm>
            <a:off x="1164908" y="1111938"/>
            <a:ext cx="3042834" cy="4314062"/>
          </a:xfrm>
          <a:prstGeom prst="rect">
            <a:avLst/>
          </a:prstGeom>
          <a:ln>
            <a:solidFill>
              <a:schemeClr val="accent1">
                <a:lumMod val="50000"/>
              </a:schemeClr>
            </a:solidFill>
          </a:ln>
        </p:spPr>
      </p:pic>
    </p:spTree>
    <p:extLst>
      <p:ext uri="{BB962C8B-B14F-4D97-AF65-F5344CB8AC3E}">
        <p14:creationId xmlns:p14="http://schemas.microsoft.com/office/powerpoint/2010/main" val="2505431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0C288-D883-6E64-DA81-6DA4BDE317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6DFBAA-104E-A03D-1C18-9B8EDC25BCFE}"/>
              </a:ext>
            </a:extLst>
          </p:cNvPr>
          <p:cNvSpPr>
            <a:spLocks noGrp="1"/>
          </p:cNvSpPr>
          <p:nvPr>
            <p:ph type="title"/>
          </p:nvPr>
        </p:nvSpPr>
        <p:spPr/>
        <p:txBody>
          <a:bodyPr/>
          <a:lstStyle/>
          <a:p>
            <a:r>
              <a:rPr lang="en-US"/>
              <a:t>Grant Agreement</a:t>
            </a:r>
          </a:p>
        </p:txBody>
      </p:sp>
      <p:sp>
        <p:nvSpPr>
          <p:cNvPr id="3" name="Content Placeholder 2">
            <a:extLst>
              <a:ext uri="{FF2B5EF4-FFF2-40B4-BE49-F238E27FC236}">
                <a16:creationId xmlns:a16="http://schemas.microsoft.com/office/drawing/2014/main" id="{81D101E1-79EB-0DC8-774B-D4A365BE0BEC}"/>
              </a:ext>
            </a:extLst>
          </p:cNvPr>
          <p:cNvSpPr>
            <a:spLocks noGrp="1"/>
          </p:cNvSpPr>
          <p:nvPr>
            <p:ph idx="1"/>
          </p:nvPr>
        </p:nvSpPr>
        <p:spPr>
          <a:xfrm>
            <a:off x="628650" y="1051034"/>
            <a:ext cx="7886700" cy="4359695"/>
          </a:xfrm>
        </p:spPr>
        <p:txBody>
          <a:bodyPr>
            <a:normAutofit/>
          </a:bodyPr>
          <a:lstStyle/>
          <a:p>
            <a:pPr marL="0" indent="0">
              <a:buNone/>
            </a:pPr>
            <a:endParaRPr lang="en-US">
              <a:solidFill>
                <a:schemeClr val="accent1">
                  <a:lumMod val="50000"/>
                </a:schemeClr>
              </a:solidFill>
            </a:endParaRPr>
          </a:p>
          <a:p>
            <a:pPr marL="0" indent="0">
              <a:buNone/>
            </a:pPr>
            <a:r>
              <a:rPr lang="en-US" b="1">
                <a:solidFill>
                  <a:schemeClr val="accent1">
                    <a:lumMod val="50000"/>
                  </a:schemeClr>
                </a:solidFill>
              </a:rPr>
              <a:t> </a:t>
            </a:r>
            <a:endParaRPr lang="en-US"/>
          </a:p>
        </p:txBody>
      </p:sp>
      <p:pic>
        <p:nvPicPr>
          <p:cNvPr id="15" name="Picture 14" descr="A close-up of a form">
            <a:extLst>
              <a:ext uri="{FF2B5EF4-FFF2-40B4-BE49-F238E27FC236}">
                <a16:creationId xmlns:a16="http://schemas.microsoft.com/office/drawing/2014/main" id="{883B8857-69A4-ABC1-D30F-27E4A2B99C6B}"/>
              </a:ext>
            </a:extLst>
          </p:cNvPr>
          <p:cNvPicPr>
            <a:picLocks noChangeAspect="1"/>
          </p:cNvPicPr>
          <p:nvPr/>
        </p:nvPicPr>
        <p:blipFill>
          <a:blip r:embed="rId4"/>
          <a:stretch>
            <a:fillRect/>
          </a:stretch>
        </p:blipFill>
        <p:spPr>
          <a:xfrm>
            <a:off x="1164908" y="1111938"/>
            <a:ext cx="3042914" cy="4298791"/>
          </a:xfrm>
          <a:prstGeom prst="rect">
            <a:avLst/>
          </a:prstGeom>
          <a:ln>
            <a:solidFill>
              <a:schemeClr val="accent1">
                <a:lumMod val="50000"/>
              </a:schemeClr>
            </a:solidFill>
          </a:ln>
        </p:spPr>
      </p:pic>
      <p:pic>
        <p:nvPicPr>
          <p:cNvPr id="17" name="Picture 16">
            <a:extLst>
              <a:ext uri="{FF2B5EF4-FFF2-40B4-BE49-F238E27FC236}">
                <a16:creationId xmlns:a16="http://schemas.microsoft.com/office/drawing/2014/main" id="{742F95CB-8C96-AAC1-C80E-47B0AA93106C}"/>
              </a:ext>
            </a:extLst>
          </p:cNvPr>
          <p:cNvPicPr>
            <a:picLocks noChangeAspect="1"/>
          </p:cNvPicPr>
          <p:nvPr/>
        </p:nvPicPr>
        <p:blipFill>
          <a:blip r:embed="rId5"/>
          <a:stretch>
            <a:fillRect/>
          </a:stretch>
        </p:blipFill>
        <p:spPr>
          <a:xfrm>
            <a:off x="4693680" y="1111938"/>
            <a:ext cx="3042834" cy="4300093"/>
          </a:xfrm>
          <a:prstGeom prst="rect">
            <a:avLst/>
          </a:prstGeom>
          <a:ln>
            <a:solidFill>
              <a:schemeClr val="accent1">
                <a:lumMod val="50000"/>
              </a:schemeClr>
            </a:solidFill>
          </a:ln>
        </p:spPr>
      </p:pic>
    </p:spTree>
    <p:extLst>
      <p:ext uri="{BB962C8B-B14F-4D97-AF65-F5344CB8AC3E}">
        <p14:creationId xmlns:p14="http://schemas.microsoft.com/office/powerpoint/2010/main" val="1871887286"/>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ECE4B-13CB-40FF-B253-93DC83954C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1DB855-221D-210E-8548-772D260773A9}"/>
              </a:ext>
            </a:extLst>
          </p:cNvPr>
          <p:cNvSpPr>
            <a:spLocks noGrp="1"/>
          </p:cNvSpPr>
          <p:nvPr>
            <p:ph type="title"/>
          </p:nvPr>
        </p:nvSpPr>
        <p:spPr/>
        <p:txBody>
          <a:bodyPr/>
          <a:lstStyle/>
          <a:p>
            <a:r>
              <a:rPr lang="en-US"/>
              <a:t>Grant Agreement</a:t>
            </a:r>
          </a:p>
        </p:txBody>
      </p:sp>
      <p:sp>
        <p:nvSpPr>
          <p:cNvPr id="3" name="Content Placeholder 2">
            <a:extLst>
              <a:ext uri="{FF2B5EF4-FFF2-40B4-BE49-F238E27FC236}">
                <a16:creationId xmlns:a16="http://schemas.microsoft.com/office/drawing/2014/main" id="{56AC8F13-28A5-03C9-D645-65C2252D236C}"/>
              </a:ext>
            </a:extLst>
          </p:cNvPr>
          <p:cNvSpPr>
            <a:spLocks noGrp="1"/>
          </p:cNvSpPr>
          <p:nvPr>
            <p:ph idx="1"/>
          </p:nvPr>
        </p:nvSpPr>
        <p:spPr>
          <a:xfrm>
            <a:off x="628650" y="1051034"/>
            <a:ext cx="7886700" cy="4359695"/>
          </a:xfrm>
        </p:spPr>
        <p:txBody>
          <a:bodyPr>
            <a:normAutofit/>
          </a:bodyPr>
          <a:lstStyle/>
          <a:p>
            <a:pPr marL="0" indent="0">
              <a:buNone/>
            </a:pPr>
            <a:endParaRPr lang="en-US">
              <a:solidFill>
                <a:schemeClr val="accent1">
                  <a:lumMod val="50000"/>
                </a:schemeClr>
              </a:solidFill>
            </a:endParaRPr>
          </a:p>
          <a:p>
            <a:pPr marL="0" indent="0">
              <a:buNone/>
            </a:pPr>
            <a:r>
              <a:rPr lang="en-US" b="1">
                <a:solidFill>
                  <a:schemeClr val="accent1">
                    <a:lumMod val="50000"/>
                  </a:schemeClr>
                </a:solidFill>
              </a:rPr>
              <a:t> </a:t>
            </a:r>
            <a:endParaRPr lang="en-US"/>
          </a:p>
        </p:txBody>
      </p:sp>
      <p:pic>
        <p:nvPicPr>
          <p:cNvPr id="13" name="Picture 12" descr="A document with numbers and dates">
            <a:extLst>
              <a:ext uri="{FF2B5EF4-FFF2-40B4-BE49-F238E27FC236}">
                <a16:creationId xmlns:a16="http://schemas.microsoft.com/office/drawing/2014/main" id="{454C9DDA-534B-9B96-1874-3B0FA0FC5A8A}"/>
              </a:ext>
            </a:extLst>
          </p:cNvPr>
          <p:cNvPicPr>
            <a:picLocks noChangeAspect="1"/>
          </p:cNvPicPr>
          <p:nvPr/>
        </p:nvPicPr>
        <p:blipFill>
          <a:blip r:embed="rId3"/>
          <a:stretch>
            <a:fillRect/>
          </a:stretch>
        </p:blipFill>
        <p:spPr>
          <a:xfrm>
            <a:off x="1139748" y="1110974"/>
            <a:ext cx="3042834" cy="4299755"/>
          </a:xfrm>
          <a:prstGeom prst="rect">
            <a:avLst/>
          </a:prstGeom>
          <a:ln>
            <a:solidFill>
              <a:schemeClr val="accent1">
                <a:lumMod val="50000"/>
              </a:schemeClr>
            </a:solidFill>
          </a:ln>
        </p:spPr>
      </p:pic>
      <p:pic>
        <p:nvPicPr>
          <p:cNvPr id="11" name="Picture 10" descr="A document with date and month">
            <a:extLst>
              <a:ext uri="{FF2B5EF4-FFF2-40B4-BE49-F238E27FC236}">
                <a16:creationId xmlns:a16="http://schemas.microsoft.com/office/drawing/2014/main" id="{FA14B11A-AA0C-0E79-053E-8306D2A71D7E}"/>
              </a:ext>
            </a:extLst>
          </p:cNvPr>
          <p:cNvPicPr>
            <a:picLocks noChangeAspect="1"/>
          </p:cNvPicPr>
          <p:nvPr/>
        </p:nvPicPr>
        <p:blipFill>
          <a:blip r:embed="rId4"/>
          <a:stretch>
            <a:fillRect/>
          </a:stretch>
        </p:blipFill>
        <p:spPr>
          <a:xfrm>
            <a:off x="4693680" y="1103812"/>
            <a:ext cx="3042834" cy="4306917"/>
          </a:xfrm>
          <a:prstGeom prst="rect">
            <a:avLst/>
          </a:prstGeom>
          <a:ln>
            <a:solidFill>
              <a:schemeClr val="accent1">
                <a:lumMod val="50000"/>
              </a:schemeClr>
            </a:solidFill>
          </a:ln>
        </p:spPr>
      </p:pic>
    </p:spTree>
    <p:extLst>
      <p:ext uri="{BB962C8B-B14F-4D97-AF65-F5344CB8AC3E}">
        <p14:creationId xmlns:p14="http://schemas.microsoft.com/office/powerpoint/2010/main" val="1877421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05F3A-93EE-4A72-DBD5-C8580B7ABD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6287D6-BB65-215E-56DF-27FD83051D33}"/>
              </a:ext>
            </a:extLst>
          </p:cNvPr>
          <p:cNvSpPr>
            <a:spLocks noGrp="1"/>
          </p:cNvSpPr>
          <p:nvPr>
            <p:ph type="title"/>
          </p:nvPr>
        </p:nvSpPr>
        <p:spPr/>
        <p:txBody>
          <a:bodyPr/>
          <a:lstStyle/>
          <a:p>
            <a:r>
              <a:rPr lang="en-US"/>
              <a:t>Grant Agreement</a:t>
            </a:r>
          </a:p>
        </p:txBody>
      </p:sp>
      <p:sp>
        <p:nvSpPr>
          <p:cNvPr id="3" name="Content Placeholder 2">
            <a:extLst>
              <a:ext uri="{FF2B5EF4-FFF2-40B4-BE49-F238E27FC236}">
                <a16:creationId xmlns:a16="http://schemas.microsoft.com/office/drawing/2014/main" id="{B766333E-CE0D-608E-D64B-54A9EF2AD1E5}"/>
              </a:ext>
            </a:extLst>
          </p:cNvPr>
          <p:cNvSpPr>
            <a:spLocks noGrp="1"/>
          </p:cNvSpPr>
          <p:nvPr>
            <p:ph idx="1"/>
          </p:nvPr>
        </p:nvSpPr>
        <p:spPr>
          <a:xfrm>
            <a:off x="628650" y="1051034"/>
            <a:ext cx="7886700" cy="4359695"/>
          </a:xfrm>
        </p:spPr>
        <p:txBody>
          <a:bodyPr>
            <a:normAutofit/>
          </a:bodyPr>
          <a:lstStyle/>
          <a:p>
            <a:pPr marL="0" indent="0">
              <a:buNone/>
            </a:pPr>
            <a:endParaRPr lang="en-US">
              <a:solidFill>
                <a:schemeClr val="accent1">
                  <a:lumMod val="50000"/>
                </a:schemeClr>
              </a:solidFill>
            </a:endParaRPr>
          </a:p>
          <a:p>
            <a:pPr marL="0" indent="0">
              <a:buNone/>
            </a:pPr>
            <a:r>
              <a:rPr lang="en-US" b="1">
                <a:solidFill>
                  <a:schemeClr val="accent1">
                    <a:lumMod val="50000"/>
                  </a:schemeClr>
                </a:solidFill>
              </a:rPr>
              <a:t> </a:t>
            </a:r>
            <a:endParaRPr lang="en-US"/>
          </a:p>
        </p:txBody>
      </p:sp>
      <p:pic>
        <p:nvPicPr>
          <p:cNvPr id="7" name="Picture 6" descr="A document with a signature">
            <a:extLst>
              <a:ext uri="{FF2B5EF4-FFF2-40B4-BE49-F238E27FC236}">
                <a16:creationId xmlns:a16="http://schemas.microsoft.com/office/drawing/2014/main" id="{952164C9-96A5-3C8C-26B3-C8E9A7E9246D}"/>
              </a:ext>
            </a:extLst>
          </p:cNvPr>
          <p:cNvPicPr>
            <a:picLocks noChangeAspect="1"/>
          </p:cNvPicPr>
          <p:nvPr/>
        </p:nvPicPr>
        <p:blipFill>
          <a:blip r:embed="rId3"/>
          <a:stretch>
            <a:fillRect/>
          </a:stretch>
        </p:blipFill>
        <p:spPr>
          <a:xfrm>
            <a:off x="3059827" y="1250326"/>
            <a:ext cx="3024345" cy="4274408"/>
          </a:xfrm>
          <a:prstGeom prst="rect">
            <a:avLst/>
          </a:prstGeom>
          <a:ln>
            <a:solidFill>
              <a:schemeClr val="accent1">
                <a:lumMod val="50000"/>
              </a:schemeClr>
            </a:solidFill>
          </a:ln>
        </p:spPr>
      </p:pic>
    </p:spTree>
    <p:extLst>
      <p:ext uri="{BB962C8B-B14F-4D97-AF65-F5344CB8AC3E}">
        <p14:creationId xmlns:p14="http://schemas.microsoft.com/office/powerpoint/2010/main" val="2078806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7823A-4837-0647-AAC0-44D458BCB148}"/>
              </a:ext>
            </a:extLst>
          </p:cNvPr>
          <p:cNvSpPr>
            <a:spLocks noGrp="1"/>
          </p:cNvSpPr>
          <p:nvPr>
            <p:ph type="ctrTitle"/>
          </p:nvPr>
        </p:nvSpPr>
        <p:spPr/>
        <p:txBody>
          <a:bodyPr/>
          <a:lstStyle/>
          <a:p>
            <a:r>
              <a:rPr lang="en-US"/>
              <a:t>Monitoring</a:t>
            </a:r>
          </a:p>
        </p:txBody>
      </p:sp>
      <p:sp>
        <p:nvSpPr>
          <p:cNvPr id="3" name="Subtitle 2">
            <a:extLst>
              <a:ext uri="{FF2B5EF4-FFF2-40B4-BE49-F238E27FC236}">
                <a16:creationId xmlns:a16="http://schemas.microsoft.com/office/drawing/2014/main" id="{89D144BB-E4D5-2349-93B1-196DF6806923}"/>
              </a:ext>
            </a:extLst>
          </p:cNvPr>
          <p:cNvSpPr>
            <a:spLocks noGrp="1"/>
          </p:cNvSpPr>
          <p:nvPr>
            <p:ph type="subTitle" idx="1"/>
          </p:nvPr>
        </p:nvSpPr>
        <p:spPr/>
        <p:txBody>
          <a:bodyPr/>
          <a:lstStyle/>
          <a:p>
            <a:r>
              <a:rPr lang="en-US"/>
              <a:t>July 2025 - September 2027</a:t>
            </a:r>
          </a:p>
        </p:txBody>
      </p:sp>
      <p:sp>
        <p:nvSpPr>
          <p:cNvPr id="4" name="AutoShape 2" descr="What You Need To Know About Innovate UK Smart Grants |GrantUp">
            <a:extLst>
              <a:ext uri="{FF2B5EF4-FFF2-40B4-BE49-F238E27FC236}">
                <a16:creationId xmlns:a16="http://schemas.microsoft.com/office/drawing/2014/main" id="{2820D1F8-9032-EC60-A139-45873A8BDCD9}"/>
              </a:ext>
            </a:extLst>
          </p:cNvPr>
          <p:cNvSpPr>
            <a:spLocks noChangeAspect="1" noChangeArrowheads="1"/>
          </p:cNvSpPr>
          <p:nvPr/>
        </p:nvSpPr>
        <p:spPr bwMode="auto">
          <a:xfrm>
            <a:off x="4419600" y="2705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6" name="Picture 8" descr="checklist">
            <a:extLst>
              <a:ext uri="{FF2B5EF4-FFF2-40B4-BE49-F238E27FC236}">
                <a16:creationId xmlns:a16="http://schemas.microsoft.com/office/drawing/2014/main" id="{DDC839D1-48A8-8DE4-ED9B-00ABF7CD2A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56" r="72242"/>
          <a:stretch/>
        </p:blipFill>
        <p:spPr bwMode="auto">
          <a:xfrm>
            <a:off x="6715845" y="0"/>
            <a:ext cx="2428155" cy="573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460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E9A30-8AD6-06BE-D46A-54536F426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82E7B5-9921-13A9-3789-2AC2C569452B}"/>
              </a:ext>
            </a:extLst>
          </p:cNvPr>
          <p:cNvSpPr>
            <a:spLocks noGrp="1"/>
          </p:cNvSpPr>
          <p:nvPr>
            <p:ph type="title"/>
          </p:nvPr>
        </p:nvSpPr>
        <p:spPr>
          <a:xfrm>
            <a:off x="398585" y="266577"/>
            <a:ext cx="2559520" cy="738282"/>
          </a:xfrm>
        </p:spPr>
        <p:txBody>
          <a:bodyPr/>
          <a:lstStyle/>
          <a:p>
            <a:r>
              <a:rPr lang="en-US"/>
              <a:t>Introduction</a:t>
            </a:r>
          </a:p>
        </p:txBody>
      </p:sp>
      <p:sp>
        <p:nvSpPr>
          <p:cNvPr id="3" name="Content Placeholder 2">
            <a:extLst>
              <a:ext uri="{FF2B5EF4-FFF2-40B4-BE49-F238E27FC236}">
                <a16:creationId xmlns:a16="http://schemas.microsoft.com/office/drawing/2014/main" id="{4192A563-F096-2DA9-ED17-ADD2907782D5}"/>
              </a:ext>
            </a:extLst>
          </p:cNvPr>
          <p:cNvSpPr>
            <a:spLocks noGrp="1"/>
          </p:cNvSpPr>
          <p:nvPr>
            <p:ph idx="1"/>
          </p:nvPr>
        </p:nvSpPr>
        <p:spPr>
          <a:xfrm>
            <a:off x="398585" y="1138471"/>
            <a:ext cx="8369634" cy="4141041"/>
          </a:xfrm>
        </p:spPr>
        <p:txBody>
          <a:bodyPr>
            <a:normAutofit/>
          </a:bodyPr>
          <a:lstStyle/>
          <a:p>
            <a:pPr marL="0" indent="0">
              <a:lnSpc>
                <a:spcPct val="107000"/>
              </a:lnSpc>
              <a:spcAft>
                <a:spcPts val="800"/>
              </a:spcAft>
              <a:buNone/>
            </a:pPr>
            <a:r>
              <a:rPr lang="en-GB" sz="2200" kern="100">
                <a:solidFill>
                  <a:schemeClr val="accent1">
                    <a:lumMod val="50000"/>
                  </a:schemeClr>
                </a:solidFill>
                <a:effectLst/>
                <a:latin typeface="+mj-lt"/>
                <a:ea typeface="Aptos" panose="020B0004020202020204" pitchFamily="34" charset="0"/>
                <a:cs typeface="Times New Roman" panose="02020603050405020304" pitchFamily="18" charset="0"/>
              </a:rPr>
              <a:t>As part of your grant agreement, we will be monitoring your project. To help with this, we’ve put together this guidance which covers:</a:t>
            </a:r>
            <a:endParaRPr lang="en-US" sz="2200">
              <a:solidFill>
                <a:schemeClr val="accent1">
                  <a:lumMod val="50000"/>
                </a:schemeClr>
              </a:solidFill>
              <a:latin typeface="+mj-lt"/>
            </a:endParaRPr>
          </a:p>
          <a:p>
            <a:pPr lvl="1"/>
            <a:endParaRPr lang="en-US">
              <a:solidFill>
                <a:schemeClr val="accent1">
                  <a:lumMod val="50000"/>
                </a:schemeClr>
              </a:solidFill>
            </a:endParaRPr>
          </a:p>
          <a:p>
            <a:pPr marL="342900" lvl="1" indent="0">
              <a:buNone/>
            </a:pPr>
            <a:endParaRPr lang="en-US"/>
          </a:p>
        </p:txBody>
      </p:sp>
      <p:sp>
        <p:nvSpPr>
          <p:cNvPr id="4" name="Rectangle: Rounded Corners 3">
            <a:extLst>
              <a:ext uri="{FF2B5EF4-FFF2-40B4-BE49-F238E27FC236}">
                <a16:creationId xmlns:a16="http://schemas.microsoft.com/office/drawing/2014/main" id="{3EE23759-C962-7BC5-1F87-BEAAAF7C9265}"/>
              </a:ext>
            </a:extLst>
          </p:cNvPr>
          <p:cNvSpPr/>
          <p:nvPr/>
        </p:nvSpPr>
        <p:spPr>
          <a:xfrm>
            <a:off x="6062486" y="2497284"/>
            <a:ext cx="2339897" cy="815556"/>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4472C4">
                    <a:lumMod val="50000"/>
                  </a:srgbClr>
                </a:solidFill>
                <a:effectLst/>
                <a:uLnTx/>
                <a:uFillTx/>
                <a:latin typeface="Arial" panose="020B0604020202020204"/>
                <a:ea typeface="+mn-ea"/>
                <a:cs typeface="Arial"/>
              </a:rPr>
              <a:t>Our expectations of you</a:t>
            </a:r>
          </a:p>
        </p:txBody>
      </p:sp>
      <p:sp>
        <p:nvSpPr>
          <p:cNvPr id="5" name="Rectangle: Rounded Corners 4">
            <a:extLst>
              <a:ext uri="{FF2B5EF4-FFF2-40B4-BE49-F238E27FC236}">
                <a16:creationId xmlns:a16="http://schemas.microsoft.com/office/drawing/2014/main" id="{C0C2B7CC-0783-2C56-D8DB-63A2590F631F}"/>
              </a:ext>
            </a:extLst>
          </p:cNvPr>
          <p:cNvSpPr/>
          <p:nvPr/>
        </p:nvSpPr>
        <p:spPr>
          <a:xfrm>
            <a:off x="6192414" y="3885343"/>
            <a:ext cx="2077471" cy="985475"/>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4472C4">
                    <a:lumMod val="50000"/>
                  </a:srgbClr>
                </a:solidFill>
                <a:effectLst/>
                <a:uLnTx/>
                <a:uFillTx/>
                <a:latin typeface="Century Gothic"/>
                <a:ea typeface="+mn-ea"/>
                <a:cs typeface="Arial"/>
              </a:rPr>
              <a:t>Guidance on collecting demographics</a:t>
            </a:r>
            <a:endParaRPr kumimoji="0" lang="en-GB" sz="1800" b="0" i="0" u="none" strike="noStrike" kern="1200" cap="none" spc="0" normalizeH="0" baseline="0" noProof="0">
              <a:ln>
                <a:noFill/>
              </a:ln>
              <a:solidFill>
                <a:srgbClr val="4472C4">
                  <a:lumMod val="50000"/>
                </a:srgbClr>
              </a:solidFill>
              <a:effectLst/>
              <a:uLnTx/>
              <a:uFillTx/>
              <a:latin typeface="Arial" panose="020B0604020202020204"/>
              <a:ea typeface="+mn-ea"/>
              <a:cs typeface="Arial"/>
            </a:endParaRPr>
          </a:p>
        </p:txBody>
      </p:sp>
      <p:sp>
        <p:nvSpPr>
          <p:cNvPr id="6" name="Rectangle: Rounded Corners 5">
            <a:extLst>
              <a:ext uri="{FF2B5EF4-FFF2-40B4-BE49-F238E27FC236}">
                <a16:creationId xmlns:a16="http://schemas.microsoft.com/office/drawing/2014/main" id="{60D2DD0A-CBDA-235C-07C7-4E771ED14E53}"/>
              </a:ext>
            </a:extLst>
          </p:cNvPr>
          <p:cNvSpPr/>
          <p:nvPr/>
        </p:nvSpPr>
        <p:spPr>
          <a:xfrm>
            <a:off x="3397689" y="4168555"/>
            <a:ext cx="2077470" cy="693150"/>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4472C4">
                    <a:lumMod val="50000"/>
                  </a:srgbClr>
                </a:solidFill>
                <a:effectLst/>
                <a:uLnTx/>
                <a:uFillTx/>
                <a:latin typeface="Century Gothic"/>
                <a:ea typeface="+mn-ea"/>
                <a:cs typeface="Arial"/>
              </a:rPr>
              <a:t>Best practice</a:t>
            </a:r>
            <a:endParaRPr kumimoji="0" lang="en-US" sz="2400" b="1" i="0" u="none" strike="noStrike" kern="1200" cap="none" spc="0" normalizeH="0" baseline="0" noProof="0">
              <a:ln>
                <a:noFill/>
              </a:ln>
              <a:solidFill>
                <a:srgbClr val="4472C4">
                  <a:lumMod val="50000"/>
                </a:srgbClr>
              </a:solidFill>
              <a:effectLst/>
              <a:uLnTx/>
              <a:uFillTx/>
              <a:latin typeface="Arial" panose="020B0604020202020204"/>
              <a:ea typeface="+mn-ea"/>
              <a:cs typeface="Arial"/>
            </a:endParaRPr>
          </a:p>
        </p:txBody>
      </p:sp>
      <p:sp>
        <p:nvSpPr>
          <p:cNvPr id="7" name="Rectangle: Rounded Corners 6">
            <a:extLst>
              <a:ext uri="{FF2B5EF4-FFF2-40B4-BE49-F238E27FC236}">
                <a16:creationId xmlns:a16="http://schemas.microsoft.com/office/drawing/2014/main" id="{7718F203-156A-B1B3-F42C-63B59EDCF80E}"/>
              </a:ext>
            </a:extLst>
          </p:cNvPr>
          <p:cNvSpPr/>
          <p:nvPr/>
        </p:nvSpPr>
        <p:spPr>
          <a:xfrm>
            <a:off x="673467" y="3883849"/>
            <a:ext cx="2217614" cy="985475"/>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4472C4">
                    <a:lumMod val="50000"/>
                  </a:srgbClr>
                </a:solidFill>
                <a:effectLst/>
                <a:uLnTx/>
                <a:uFillTx/>
                <a:latin typeface="Century Gothic"/>
                <a:ea typeface="+mn-ea"/>
                <a:cs typeface="Arial"/>
              </a:rPr>
              <a:t>What you </a:t>
            </a:r>
            <a:r>
              <a:rPr lang="en-GB" sz="1800" b="1">
                <a:solidFill>
                  <a:srgbClr val="4472C4">
                    <a:lumMod val="50000"/>
                  </a:srgbClr>
                </a:solidFill>
                <a:latin typeface="Century Gothic"/>
                <a:cs typeface="Arial"/>
              </a:rPr>
              <a:t>c</a:t>
            </a:r>
            <a:r>
              <a:rPr kumimoji="0" lang="en-GB" sz="1800" b="1" i="0" u="none" strike="noStrike" kern="1200" cap="none" spc="0" normalizeH="0" baseline="0" noProof="0">
                <a:ln>
                  <a:noFill/>
                </a:ln>
                <a:solidFill>
                  <a:srgbClr val="4472C4">
                    <a:lumMod val="50000"/>
                  </a:srgbClr>
                </a:solidFill>
                <a:effectLst/>
                <a:uLnTx/>
                <a:uFillTx/>
                <a:latin typeface="Century Gothic"/>
                <a:ea typeface="+mn-ea"/>
                <a:cs typeface="Arial"/>
              </a:rPr>
              <a:t>an expect </a:t>
            </a:r>
            <a:r>
              <a:rPr lang="en-GB" sz="1800" b="1">
                <a:solidFill>
                  <a:srgbClr val="4472C4">
                    <a:lumMod val="50000"/>
                  </a:srgbClr>
                </a:solidFill>
                <a:latin typeface="Century Gothic"/>
                <a:cs typeface="Arial"/>
              </a:rPr>
              <a:t>f</a:t>
            </a:r>
            <a:r>
              <a:rPr kumimoji="0" lang="en-GB" sz="1800" b="1" i="0" u="none" strike="noStrike" kern="1200" cap="none" spc="0" normalizeH="0" baseline="0" noProof="0">
                <a:ln>
                  <a:noFill/>
                </a:ln>
                <a:solidFill>
                  <a:srgbClr val="4472C4">
                    <a:lumMod val="50000"/>
                  </a:srgbClr>
                </a:solidFill>
                <a:effectLst/>
                <a:uLnTx/>
                <a:uFillTx/>
                <a:latin typeface="Century Gothic"/>
                <a:ea typeface="+mn-ea"/>
                <a:cs typeface="Arial"/>
              </a:rPr>
              <a:t>rom </a:t>
            </a:r>
            <a:r>
              <a:rPr lang="en-GB" sz="1800" b="1">
                <a:solidFill>
                  <a:srgbClr val="4472C4">
                    <a:lumMod val="50000"/>
                  </a:srgbClr>
                </a:solidFill>
                <a:latin typeface="Century Gothic"/>
                <a:cs typeface="Arial"/>
              </a:rPr>
              <a:t>u</a:t>
            </a:r>
            <a:r>
              <a:rPr kumimoji="0" lang="en-GB" sz="1800" b="1" i="0" u="none" strike="noStrike" kern="1200" cap="none" spc="0" normalizeH="0" baseline="0" noProof="0">
                <a:ln>
                  <a:noFill/>
                </a:ln>
                <a:solidFill>
                  <a:srgbClr val="4472C4">
                    <a:lumMod val="50000"/>
                  </a:srgbClr>
                </a:solidFill>
                <a:effectLst/>
                <a:uLnTx/>
                <a:uFillTx/>
                <a:latin typeface="Century Gothic"/>
                <a:ea typeface="+mn-ea"/>
                <a:cs typeface="Arial"/>
              </a:rPr>
              <a:t>s </a:t>
            </a:r>
            <a:endParaRPr kumimoji="0" lang="en-GB" sz="1800" b="0" i="0" u="none" strike="noStrike" kern="1200" cap="none" spc="0" normalizeH="0" baseline="0" noProof="0">
              <a:ln>
                <a:noFill/>
              </a:ln>
              <a:solidFill>
                <a:srgbClr val="4472C4">
                  <a:lumMod val="50000"/>
                </a:srgbClr>
              </a:solidFill>
              <a:effectLst/>
              <a:uLnTx/>
              <a:uFillTx/>
              <a:latin typeface="Arial" panose="020B0604020202020204"/>
              <a:ea typeface="+mn-ea"/>
              <a:cs typeface="Arial"/>
            </a:endParaRPr>
          </a:p>
        </p:txBody>
      </p:sp>
      <p:sp>
        <p:nvSpPr>
          <p:cNvPr id="8" name="Rectangle: Rounded Corners 7">
            <a:extLst>
              <a:ext uri="{FF2B5EF4-FFF2-40B4-BE49-F238E27FC236}">
                <a16:creationId xmlns:a16="http://schemas.microsoft.com/office/drawing/2014/main" id="{A97745CA-E2DD-81F1-ABFC-38FEB021801A}"/>
              </a:ext>
            </a:extLst>
          </p:cNvPr>
          <p:cNvSpPr/>
          <p:nvPr/>
        </p:nvSpPr>
        <p:spPr>
          <a:xfrm>
            <a:off x="3402051" y="2487159"/>
            <a:ext cx="2077469" cy="985475"/>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4472C4">
                    <a:lumMod val="50000"/>
                  </a:srgbClr>
                </a:solidFill>
                <a:effectLst/>
                <a:uLnTx/>
                <a:uFillTx/>
                <a:latin typeface="Century Gothic"/>
                <a:ea typeface="+mn-ea"/>
                <a:cs typeface="Arial"/>
              </a:rPr>
              <a:t>Completing your monitoring reports</a:t>
            </a:r>
            <a:endParaRPr kumimoji="0" lang="en-US" sz="2400" b="0" i="0" u="none" strike="noStrike" kern="1200" cap="none" spc="0" normalizeH="0" baseline="0" noProof="0">
              <a:ln>
                <a:noFill/>
              </a:ln>
              <a:solidFill>
                <a:srgbClr val="4472C4">
                  <a:lumMod val="50000"/>
                </a:srgbClr>
              </a:solidFill>
              <a:effectLst/>
              <a:uLnTx/>
              <a:uFillTx/>
              <a:latin typeface="Arial" panose="020B0604020202020204"/>
              <a:ea typeface="+mn-ea"/>
              <a:cs typeface="+mn-cs"/>
            </a:endParaRPr>
          </a:p>
        </p:txBody>
      </p:sp>
      <p:sp>
        <p:nvSpPr>
          <p:cNvPr id="9" name="Rectangle: Rounded Corners 8">
            <a:extLst>
              <a:ext uri="{FF2B5EF4-FFF2-40B4-BE49-F238E27FC236}">
                <a16:creationId xmlns:a16="http://schemas.microsoft.com/office/drawing/2014/main" id="{EF80C979-CFF2-3500-6135-22184D0B9292}"/>
              </a:ext>
            </a:extLst>
          </p:cNvPr>
          <p:cNvSpPr/>
          <p:nvPr/>
        </p:nvSpPr>
        <p:spPr>
          <a:xfrm>
            <a:off x="741617" y="2509810"/>
            <a:ext cx="2077469" cy="855115"/>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GB" sz="1800" b="1">
                <a:solidFill>
                  <a:srgbClr val="4472C4">
                    <a:lumMod val="50000"/>
                  </a:srgbClr>
                </a:solidFill>
                <a:latin typeface="Century Gothic"/>
                <a:cs typeface="Arial"/>
              </a:rPr>
              <a:t>H</a:t>
            </a:r>
            <a:r>
              <a:rPr kumimoji="0" lang="en-GB" sz="1800" b="1" i="0" u="none" strike="noStrike" kern="1200" cap="none" spc="0" normalizeH="0" baseline="0" noProof="0">
                <a:ln>
                  <a:noFill/>
                </a:ln>
                <a:solidFill>
                  <a:srgbClr val="4472C4">
                    <a:lumMod val="50000"/>
                  </a:srgbClr>
                </a:solidFill>
                <a:effectLst/>
                <a:uLnTx/>
                <a:uFillTx/>
                <a:latin typeface="Century Gothic"/>
                <a:ea typeface="+mn-ea"/>
                <a:cs typeface="Arial"/>
              </a:rPr>
              <a:t>ow monitoring</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4472C4">
                    <a:lumMod val="50000"/>
                  </a:srgbClr>
                </a:solidFill>
                <a:effectLst/>
                <a:uLnTx/>
                <a:uFillTx/>
                <a:latin typeface="Century Gothic"/>
                <a:ea typeface="+mn-ea"/>
                <a:cs typeface="Arial"/>
              </a:rPr>
              <a:t>works</a:t>
            </a:r>
            <a:endParaRPr kumimoji="0" lang="en-GB" sz="1800" b="1" i="0" u="none" strike="noStrike" kern="1200" cap="none" spc="0" normalizeH="0" baseline="0" noProof="0">
              <a:ln>
                <a:noFill/>
              </a:ln>
              <a:solidFill>
                <a:srgbClr val="4472C4">
                  <a:lumMod val="50000"/>
                </a:srgbClr>
              </a:solidFill>
              <a:effectLst/>
              <a:uLnTx/>
              <a:uFillTx/>
              <a:latin typeface="Arial" panose="020B0604020202020204"/>
              <a:ea typeface="+mn-ea"/>
              <a:cs typeface="Arial"/>
            </a:endParaRPr>
          </a:p>
        </p:txBody>
      </p:sp>
    </p:spTree>
    <p:extLst>
      <p:ext uri="{BB962C8B-B14F-4D97-AF65-F5344CB8AC3E}">
        <p14:creationId xmlns:p14="http://schemas.microsoft.com/office/powerpoint/2010/main" val="44309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99C64-5138-CF77-CDEC-75BED64559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A54F78-6FBE-58F0-4C2C-EB864F4FFA93}"/>
              </a:ext>
            </a:extLst>
          </p:cNvPr>
          <p:cNvSpPr>
            <a:spLocks noGrp="1"/>
          </p:cNvSpPr>
          <p:nvPr>
            <p:ph type="title"/>
          </p:nvPr>
        </p:nvSpPr>
        <p:spPr>
          <a:xfrm>
            <a:off x="628650" y="304271"/>
            <a:ext cx="7886700" cy="1104636"/>
          </a:xfrm>
        </p:spPr>
        <p:txBody>
          <a:bodyPr anchor="ctr">
            <a:normAutofit/>
          </a:bodyPr>
          <a:lstStyle/>
          <a:p>
            <a:r>
              <a:rPr lang="en-US"/>
              <a:t>Why do I need to share monitoring information? </a:t>
            </a:r>
          </a:p>
        </p:txBody>
      </p:sp>
      <p:graphicFrame>
        <p:nvGraphicFramePr>
          <p:cNvPr id="5" name="Content Placeholder 2">
            <a:extLst>
              <a:ext uri="{FF2B5EF4-FFF2-40B4-BE49-F238E27FC236}">
                <a16:creationId xmlns:a16="http://schemas.microsoft.com/office/drawing/2014/main" id="{4680C50E-59A3-3DA0-B3A4-CC3A46974231}"/>
              </a:ext>
            </a:extLst>
          </p:cNvPr>
          <p:cNvGraphicFramePr>
            <a:graphicFrameLocks noGrp="1"/>
          </p:cNvGraphicFramePr>
          <p:nvPr>
            <p:ph idx="1"/>
            <p:extLst>
              <p:ext uri="{D42A27DB-BD31-4B8C-83A1-F6EECF244321}">
                <p14:modId xmlns:p14="http://schemas.microsoft.com/office/powerpoint/2010/main" val="281054666"/>
              </p:ext>
            </p:extLst>
          </p:nvPr>
        </p:nvGraphicFramePr>
        <p:xfrm>
          <a:off x="628650" y="1521354"/>
          <a:ext cx="7886700" cy="3889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9077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BD9AE-8F9D-5D8B-8C91-EACC892EDB53}"/>
              </a:ext>
            </a:extLst>
          </p:cNvPr>
          <p:cNvSpPr>
            <a:spLocks noGrp="1"/>
          </p:cNvSpPr>
          <p:nvPr>
            <p:ph type="title"/>
          </p:nvPr>
        </p:nvSpPr>
        <p:spPr/>
        <p:txBody>
          <a:bodyPr>
            <a:normAutofit/>
          </a:bodyPr>
          <a:lstStyle/>
          <a:p>
            <a:r>
              <a:rPr lang="en-US"/>
              <a:t>How monitoring works</a:t>
            </a:r>
            <a:endParaRPr lang="en-GB"/>
          </a:p>
        </p:txBody>
      </p:sp>
      <p:sp>
        <p:nvSpPr>
          <p:cNvPr id="3" name="Content Placeholder 2">
            <a:extLst>
              <a:ext uri="{FF2B5EF4-FFF2-40B4-BE49-F238E27FC236}">
                <a16:creationId xmlns:a16="http://schemas.microsoft.com/office/drawing/2014/main" id="{1D12A251-3EBD-67F8-9E95-EFAC0EF07302}"/>
              </a:ext>
            </a:extLst>
          </p:cNvPr>
          <p:cNvSpPr>
            <a:spLocks noGrp="1"/>
          </p:cNvSpPr>
          <p:nvPr>
            <p:ph idx="1"/>
          </p:nvPr>
        </p:nvSpPr>
        <p:spPr>
          <a:xfrm>
            <a:off x="628650" y="1548509"/>
            <a:ext cx="7886700" cy="3433799"/>
          </a:xfrm>
        </p:spPr>
        <p:txBody>
          <a:bodyPr>
            <a:normAutofit/>
          </a:bodyPr>
          <a:lstStyle/>
          <a:p>
            <a:endParaRPr lang="en-GB" sz="2400"/>
          </a:p>
          <a:p>
            <a:endParaRPr lang="en-GB"/>
          </a:p>
        </p:txBody>
      </p:sp>
      <p:graphicFrame>
        <p:nvGraphicFramePr>
          <p:cNvPr id="11" name="Diagram 10">
            <a:extLst>
              <a:ext uri="{FF2B5EF4-FFF2-40B4-BE49-F238E27FC236}">
                <a16:creationId xmlns:a16="http://schemas.microsoft.com/office/drawing/2014/main" id="{A79311A9-35B8-1BE3-818E-195BD06FB1E2}"/>
              </a:ext>
            </a:extLst>
          </p:cNvPr>
          <p:cNvGraphicFramePr/>
          <p:nvPr>
            <p:extLst>
              <p:ext uri="{D42A27DB-BD31-4B8C-83A1-F6EECF244321}">
                <p14:modId xmlns:p14="http://schemas.microsoft.com/office/powerpoint/2010/main" val="1265327611"/>
              </p:ext>
            </p:extLst>
          </p:nvPr>
        </p:nvGraphicFramePr>
        <p:xfrm>
          <a:off x="1584986" y="123340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5766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5873A-7AE1-396B-63C9-6525F046AF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56B5BE-C21E-543F-84E1-96EC0293B191}"/>
              </a:ext>
            </a:extLst>
          </p:cNvPr>
          <p:cNvSpPr>
            <a:spLocks noGrp="1"/>
          </p:cNvSpPr>
          <p:nvPr>
            <p:ph type="title"/>
          </p:nvPr>
        </p:nvSpPr>
        <p:spPr/>
        <p:txBody>
          <a:bodyPr>
            <a:normAutofit/>
          </a:bodyPr>
          <a:lstStyle/>
          <a:p>
            <a:r>
              <a:rPr lang="en-US"/>
              <a:t>Quarterly reporting schedule</a:t>
            </a:r>
            <a:endParaRPr lang="en-GB"/>
          </a:p>
        </p:txBody>
      </p:sp>
      <p:sp>
        <p:nvSpPr>
          <p:cNvPr id="3" name="Content Placeholder 2">
            <a:extLst>
              <a:ext uri="{FF2B5EF4-FFF2-40B4-BE49-F238E27FC236}">
                <a16:creationId xmlns:a16="http://schemas.microsoft.com/office/drawing/2014/main" id="{1EAD6014-4E96-F06C-1AC5-752356EF61AB}"/>
              </a:ext>
            </a:extLst>
          </p:cNvPr>
          <p:cNvSpPr>
            <a:spLocks noGrp="1"/>
          </p:cNvSpPr>
          <p:nvPr>
            <p:ph idx="1"/>
          </p:nvPr>
        </p:nvSpPr>
        <p:spPr>
          <a:xfrm>
            <a:off x="549230" y="1199199"/>
            <a:ext cx="7886700" cy="752393"/>
          </a:xfrm>
        </p:spPr>
        <p:txBody>
          <a:bodyPr>
            <a:normAutofit/>
          </a:bodyPr>
          <a:lstStyle/>
          <a:p>
            <a:pPr marL="0" indent="0">
              <a:lnSpc>
                <a:spcPct val="107000"/>
              </a:lnSpc>
              <a:spcAft>
                <a:spcPts val="800"/>
              </a:spcAft>
              <a:buNone/>
            </a:pPr>
            <a:r>
              <a:rPr lang="en-GB" sz="1800" b="1" kern="100">
                <a:solidFill>
                  <a:schemeClr val="accent1">
                    <a:lumMod val="50000"/>
                  </a:schemeClr>
                </a:solidFill>
                <a:ea typeface="Aptos" panose="020B0004020202020204" pitchFamily="34" charset="0"/>
                <a:cs typeface="Times New Roman" panose="02020603050405020304" pitchFamily="18" charset="0"/>
              </a:rPr>
              <a:t>R</a:t>
            </a:r>
            <a:r>
              <a:rPr lang="en-GB" sz="1800" b="1" kern="100">
                <a:solidFill>
                  <a:schemeClr val="accent1">
                    <a:lumMod val="50000"/>
                  </a:schemeClr>
                </a:solidFill>
                <a:effectLst/>
                <a:latin typeface="Arial" panose="020B0604020202020204" pitchFamily="34" charset="0"/>
                <a:ea typeface="Aptos" panose="020B0004020202020204" pitchFamily="34" charset="0"/>
                <a:cs typeface="Times New Roman" panose="02020603050405020304" pitchFamily="18" charset="0"/>
              </a:rPr>
              <a:t>eporting follows a fixed schedule for up to two years, starting from July 2025 (unless you’ve been given permission to start early):</a:t>
            </a:r>
          </a:p>
          <a:p>
            <a:pPr marL="0" indent="0">
              <a:lnSpc>
                <a:spcPct val="107000"/>
              </a:lnSpc>
              <a:spcAft>
                <a:spcPts val="800"/>
              </a:spcAft>
              <a:buNone/>
            </a:pPr>
            <a:endParaRPr lang="en-GB" sz="1800" b="1" kern="100">
              <a:solidFill>
                <a:schemeClr val="accent1">
                  <a:lumMod val="50000"/>
                </a:schemeClr>
              </a:solidFill>
              <a:effectLst/>
              <a:latin typeface="Arial" panose="020B06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endParaRPr lang="en-GB" sz="1800" b="1" kern="100">
              <a:solidFill>
                <a:schemeClr val="accent1">
                  <a:lumMod val="50000"/>
                </a:schemeClr>
              </a:solidFill>
              <a:effectLst/>
              <a:latin typeface="Arial" panose="020B06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endParaRPr lang="en-GB" sz="1800" b="1" kern="100">
              <a:solidFill>
                <a:schemeClr val="accent1">
                  <a:lumMod val="50000"/>
                </a:schemeClr>
              </a:solidFill>
              <a:ea typeface="Aptos" panose="020B0004020202020204" pitchFamily="34" charset="0"/>
              <a:cs typeface="Times New Roman" panose="02020603050405020304" pitchFamily="18" charset="0"/>
            </a:endParaRPr>
          </a:p>
          <a:p>
            <a:pPr marL="0" indent="0">
              <a:lnSpc>
                <a:spcPct val="107000"/>
              </a:lnSpc>
              <a:spcAft>
                <a:spcPts val="800"/>
              </a:spcAft>
              <a:buNone/>
            </a:pPr>
            <a:endParaRPr lang="en-GB" sz="1800" b="1" kern="100">
              <a:solidFill>
                <a:schemeClr val="accent1">
                  <a:lumMod val="50000"/>
                </a:schemeClr>
              </a:solidFill>
              <a:effectLst/>
              <a:latin typeface="Arial" panose="020B06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endParaRPr lang="en-GB" sz="1800" b="1" kern="100">
              <a:solidFill>
                <a:schemeClr val="accent1">
                  <a:lumMod val="50000"/>
                </a:schemeClr>
              </a:solidFill>
              <a:effectLst/>
              <a:latin typeface="Arial" panose="020B06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endParaRPr lang="en-GB" sz="1800" b="1" kern="100">
              <a:solidFill>
                <a:schemeClr val="accent1">
                  <a:lumMod val="50000"/>
                </a:schemeClr>
              </a:solidFill>
              <a:ea typeface="Aptos" panose="020B000402020202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190FE00-576E-8005-90EE-FF4EDF07731C}"/>
              </a:ext>
            </a:extLst>
          </p:cNvPr>
          <p:cNvSpPr/>
          <p:nvPr/>
        </p:nvSpPr>
        <p:spPr>
          <a:xfrm>
            <a:off x="1190349" y="1930228"/>
            <a:ext cx="2948423" cy="557166"/>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GB" sz="16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April – June 2025 (only for agreed early start projects)</a:t>
            </a:r>
          </a:p>
        </p:txBody>
      </p:sp>
      <p:sp>
        <p:nvSpPr>
          <p:cNvPr id="5" name="Rectangle: Rounded Corners 4">
            <a:extLst>
              <a:ext uri="{FF2B5EF4-FFF2-40B4-BE49-F238E27FC236}">
                <a16:creationId xmlns:a16="http://schemas.microsoft.com/office/drawing/2014/main" id="{B20A7457-1903-343C-9CE4-CA65779C7C7F}"/>
              </a:ext>
            </a:extLst>
          </p:cNvPr>
          <p:cNvSpPr/>
          <p:nvPr/>
        </p:nvSpPr>
        <p:spPr>
          <a:xfrm>
            <a:off x="1663557" y="2585803"/>
            <a:ext cx="2475215" cy="315799"/>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GB" sz="16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July – September 2025</a:t>
            </a:r>
          </a:p>
        </p:txBody>
      </p:sp>
      <p:sp>
        <p:nvSpPr>
          <p:cNvPr id="6" name="Rectangle: Rounded Corners 5">
            <a:extLst>
              <a:ext uri="{FF2B5EF4-FFF2-40B4-BE49-F238E27FC236}">
                <a16:creationId xmlns:a16="http://schemas.microsoft.com/office/drawing/2014/main" id="{12A7E5A1-610B-09A3-B96C-D69D3F4DD4E9}"/>
              </a:ext>
            </a:extLst>
          </p:cNvPr>
          <p:cNvSpPr/>
          <p:nvPr/>
        </p:nvSpPr>
        <p:spPr>
          <a:xfrm>
            <a:off x="4651421" y="2303302"/>
            <a:ext cx="2475216" cy="334725"/>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GB" sz="16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July – September 2026</a:t>
            </a:r>
          </a:p>
        </p:txBody>
      </p:sp>
      <p:sp>
        <p:nvSpPr>
          <p:cNvPr id="7" name="Rectangle: Rounded Corners 6">
            <a:extLst>
              <a:ext uri="{FF2B5EF4-FFF2-40B4-BE49-F238E27FC236}">
                <a16:creationId xmlns:a16="http://schemas.microsoft.com/office/drawing/2014/main" id="{11D111C5-34DE-FB1C-44AE-570082E65160}"/>
              </a:ext>
            </a:extLst>
          </p:cNvPr>
          <p:cNvSpPr/>
          <p:nvPr/>
        </p:nvSpPr>
        <p:spPr>
          <a:xfrm>
            <a:off x="4651421" y="1929498"/>
            <a:ext cx="2051059" cy="299603"/>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GB" sz="16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April – June 2026</a:t>
            </a:r>
          </a:p>
        </p:txBody>
      </p:sp>
      <p:sp>
        <p:nvSpPr>
          <p:cNvPr id="8" name="Rectangle: Rounded Corners 7">
            <a:extLst>
              <a:ext uri="{FF2B5EF4-FFF2-40B4-BE49-F238E27FC236}">
                <a16:creationId xmlns:a16="http://schemas.microsoft.com/office/drawing/2014/main" id="{5FAEE75E-E37A-AB06-B008-21EFA83765FE}"/>
              </a:ext>
            </a:extLst>
          </p:cNvPr>
          <p:cNvSpPr/>
          <p:nvPr/>
        </p:nvSpPr>
        <p:spPr>
          <a:xfrm>
            <a:off x="1684154" y="3447609"/>
            <a:ext cx="2454618" cy="312667"/>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GB" sz="16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January – March 2026</a:t>
            </a:r>
          </a:p>
        </p:txBody>
      </p:sp>
      <p:sp>
        <p:nvSpPr>
          <p:cNvPr id="9" name="Rectangle: Rounded Corners 8">
            <a:extLst>
              <a:ext uri="{FF2B5EF4-FFF2-40B4-BE49-F238E27FC236}">
                <a16:creationId xmlns:a16="http://schemas.microsoft.com/office/drawing/2014/main" id="{F09B7F77-58BB-1BDC-5561-5068AEA3431E}"/>
              </a:ext>
            </a:extLst>
          </p:cNvPr>
          <p:cNvSpPr/>
          <p:nvPr/>
        </p:nvSpPr>
        <p:spPr>
          <a:xfrm>
            <a:off x="1324274" y="2999228"/>
            <a:ext cx="2814498" cy="360980"/>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GB" sz="16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October – December 2025</a:t>
            </a:r>
          </a:p>
        </p:txBody>
      </p:sp>
      <p:sp>
        <p:nvSpPr>
          <p:cNvPr id="12" name="Rectangle: Rounded Corners 11">
            <a:extLst>
              <a:ext uri="{FF2B5EF4-FFF2-40B4-BE49-F238E27FC236}">
                <a16:creationId xmlns:a16="http://schemas.microsoft.com/office/drawing/2014/main" id="{87B5C36E-35B3-6178-A699-FA26C9E1C265}"/>
              </a:ext>
            </a:extLst>
          </p:cNvPr>
          <p:cNvSpPr/>
          <p:nvPr/>
        </p:nvSpPr>
        <p:spPr>
          <a:xfrm>
            <a:off x="4651421" y="3553317"/>
            <a:ext cx="2653836" cy="360980"/>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GB" sz="16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April – June 2027</a:t>
            </a:r>
          </a:p>
        </p:txBody>
      </p:sp>
      <p:sp>
        <p:nvSpPr>
          <p:cNvPr id="13" name="Rectangle: Rounded Corners 12">
            <a:extLst>
              <a:ext uri="{FF2B5EF4-FFF2-40B4-BE49-F238E27FC236}">
                <a16:creationId xmlns:a16="http://schemas.microsoft.com/office/drawing/2014/main" id="{CADA278E-A1C1-239B-AC9B-7AA722B87A08}"/>
              </a:ext>
            </a:extLst>
          </p:cNvPr>
          <p:cNvSpPr/>
          <p:nvPr/>
        </p:nvSpPr>
        <p:spPr>
          <a:xfrm>
            <a:off x="4651421" y="3128818"/>
            <a:ext cx="2454618" cy="360981"/>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GB" sz="16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January – March 2027</a:t>
            </a:r>
          </a:p>
        </p:txBody>
      </p:sp>
      <p:sp>
        <p:nvSpPr>
          <p:cNvPr id="14" name="Rectangle: Rounded Corners 13">
            <a:extLst>
              <a:ext uri="{FF2B5EF4-FFF2-40B4-BE49-F238E27FC236}">
                <a16:creationId xmlns:a16="http://schemas.microsoft.com/office/drawing/2014/main" id="{04479C43-49FE-1597-0466-693BC3399A61}"/>
              </a:ext>
            </a:extLst>
          </p:cNvPr>
          <p:cNvSpPr/>
          <p:nvPr/>
        </p:nvSpPr>
        <p:spPr>
          <a:xfrm>
            <a:off x="540838" y="4035682"/>
            <a:ext cx="8062324" cy="480119"/>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 A 6 month project, will only require two completed quarterly reports</a:t>
            </a:r>
            <a:endParaRPr kumimoji="0" lang="en-GB" sz="1800" b="1" i="0" u="none" strike="noStrike" kern="1200" cap="none" spc="0" normalizeH="0" baseline="0" noProof="0">
              <a:ln>
                <a:noFill/>
              </a:ln>
              <a:solidFill>
                <a:srgbClr val="4472C4">
                  <a:lumMod val="50000"/>
                </a:srgbClr>
              </a:solidFill>
              <a:effectLst/>
              <a:uLnTx/>
              <a:uFillTx/>
              <a:latin typeface="Arial" panose="020B0604020202020204"/>
              <a:ea typeface="+mn-ea"/>
              <a:cs typeface="Arial"/>
            </a:endParaRPr>
          </a:p>
        </p:txBody>
      </p:sp>
      <p:sp>
        <p:nvSpPr>
          <p:cNvPr id="15" name="Rectangle: Rounded Corners 14">
            <a:extLst>
              <a:ext uri="{FF2B5EF4-FFF2-40B4-BE49-F238E27FC236}">
                <a16:creationId xmlns:a16="http://schemas.microsoft.com/office/drawing/2014/main" id="{D9E228E1-EB71-D533-AF58-700AB8504E67}"/>
              </a:ext>
            </a:extLst>
          </p:cNvPr>
          <p:cNvSpPr/>
          <p:nvPr/>
        </p:nvSpPr>
        <p:spPr>
          <a:xfrm>
            <a:off x="511987" y="4631882"/>
            <a:ext cx="8091175" cy="909923"/>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When your project is complete (or for large projects over £30,000), your quarterly report will show some additional questions regarding your expenditure. This will act as your final report.</a:t>
            </a:r>
          </a:p>
        </p:txBody>
      </p:sp>
      <p:sp>
        <p:nvSpPr>
          <p:cNvPr id="16" name="Rectangle: Rounded Corners 15">
            <a:extLst>
              <a:ext uri="{FF2B5EF4-FFF2-40B4-BE49-F238E27FC236}">
                <a16:creationId xmlns:a16="http://schemas.microsoft.com/office/drawing/2014/main" id="{4C28D809-01F4-F06C-C17F-EFE391D76EBE}"/>
              </a:ext>
            </a:extLst>
          </p:cNvPr>
          <p:cNvSpPr/>
          <p:nvPr/>
        </p:nvSpPr>
        <p:spPr>
          <a:xfrm>
            <a:off x="4651421" y="2713844"/>
            <a:ext cx="2814498" cy="360980"/>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GB" sz="16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October – December 2026</a:t>
            </a:r>
          </a:p>
        </p:txBody>
      </p:sp>
    </p:spTree>
    <p:extLst>
      <p:ext uri="{BB962C8B-B14F-4D97-AF65-F5344CB8AC3E}">
        <p14:creationId xmlns:p14="http://schemas.microsoft.com/office/powerpoint/2010/main" val="779874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CE518-87FF-C81B-9F8B-2396C328E3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293FF9-9709-B00F-FCE5-4B75AA18AD67}"/>
              </a:ext>
            </a:extLst>
          </p:cNvPr>
          <p:cNvSpPr>
            <a:spLocks noGrp="1"/>
          </p:cNvSpPr>
          <p:nvPr>
            <p:ph type="title"/>
          </p:nvPr>
        </p:nvSpPr>
        <p:spPr/>
        <p:txBody>
          <a:bodyPr>
            <a:normAutofit/>
          </a:bodyPr>
          <a:lstStyle/>
          <a:p>
            <a:r>
              <a:rPr lang="en-US"/>
              <a:t>Quarterly Monitoring Reports</a:t>
            </a:r>
            <a:endParaRPr lang="en-GB"/>
          </a:p>
        </p:txBody>
      </p:sp>
      <p:sp>
        <p:nvSpPr>
          <p:cNvPr id="3" name="Content Placeholder 2">
            <a:extLst>
              <a:ext uri="{FF2B5EF4-FFF2-40B4-BE49-F238E27FC236}">
                <a16:creationId xmlns:a16="http://schemas.microsoft.com/office/drawing/2014/main" id="{050FC8EB-51D2-0AF3-A596-67400E37E148}"/>
              </a:ext>
            </a:extLst>
          </p:cNvPr>
          <p:cNvSpPr>
            <a:spLocks noGrp="1"/>
          </p:cNvSpPr>
          <p:nvPr>
            <p:ph idx="1"/>
          </p:nvPr>
        </p:nvSpPr>
        <p:spPr>
          <a:xfrm>
            <a:off x="3384550" y="1352550"/>
            <a:ext cx="5060949" cy="3419818"/>
          </a:xfrm>
        </p:spPr>
        <p:txBody>
          <a:bodyPr>
            <a:normAutofit/>
          </a:bodyPr>
          <a:lstStyle/>
          <a:p>
            <a:pPr marL="0" indent="0">
              <a:lnSpc>
                <a:spcPct val="107000"/>
              </a:lnSpc>
              <a:spcAft>
                <a:spcPts val="800"/>
              </a:spcAft>
              <a:buNone/>
            </a:pPr>
            <a:r>
              <a:rPr lang="en-GB" sz="1800" kern="100">
                <a:solidFill>
                  <a:schemeClr val="accent1">
                    <a:lumMod val="50000"/>
                  </a:schemeClr>
                </a:solidFill>
                <a:effectLst/>
                <a:latin typeface="Arial" panose="020B0604020202020204" pitchFamily="34" charset="0"/>
                <a:ea typeface="Aptos" panose="020B0004020202020204" pitchFamily="34" charset="0"/>
                <a:cs typeface="Times New Roman" panose="02020603050405020304" pitchFamily="18" charset="0"/>
              </a:rPr>
              <a:t>Every 3 months we’ll send you a unique link to complete an online form</a:t>
            </a:r>
            <a:endParaRPr lang="en-GB" sz="1800" kern="100">
              <a:solidFill>
                <a:schemeClr val="accent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GB" sz="1800" kern="100">
                <a:solidFill>
                  <a:schemeClr val="accent1">
                    <a:lumMod val="50000"/>
                  </a:schemeClr>
                </a:solidFill>
                <a:effectLst/>
                <a:latin typeface="Arial" panose="020B0604020202020204" pitchFamily="34" charset="0"/>
                <a:ea typeface="Aptos" panose="020B0004020202020204" pitchFamily="34" charset="0"/>
                <a:cs typeface="Times New Roman" panose="02020603050405020304" pitchFamily="18" charset="0"/>
              </a:rPr>
              <a:t>Your monitoring officer can help</a:t>
            </a:r>
            <a:endParaRPr lang="en-GB" sz="1800" kern="100">
              <a:solidFill>
                <a:schemeClr val="accent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1800"/>
              </a:spcAft>
              <a:buNone/>
            </a:pPr>
            <a:r>
              <a:rPr lang="en-GB" sz="1800" kern="100">
                <a:solidFill>
                  <a:schemeClr val="accent1">
                    <a:lumMod val="50000"/>
                  </a:schemeClr>
                </a:solidFill>
                <a:effectLst/>
                <a:latin typeface="Arial" panose="020B0604020202020204" pitchFamily="34" charset="0"/>
                <a:ea typeface="Aptos" panose="020B0004020202020204" pitchFamily="34" charset="0"/>
                <a:cs typeface="Times New Roman" panose="02020603050405020304" pitchFamily="18" charset="0"/>
              </a:rPr>
              <a:t>Submit it no later than one month after the end of the quarter</a:t>
            </a:r>
            <a:endParaRPr lang="en-GB" sz="1800" b="1" kern="100">
              <a:solidFill>
                <a:schemeClr val="accent1">
                  <a:lumMod val="50000"/>
                </a:schemeClr>
              </a:solidFill>
              <a:effectLst/>
              <a:latin typeface="Arial" panose="020B0604020202020204" pitchFamily="34" charset="0"/>
              <a:ea typeface="Aptos" panose="020B0004020202020204" pitchFamily="34" charset="0"/>
              <a:cs typeface="Times New Roman" panose="02020603050405020304" pitchFamily="18" charset="0"/>
            </a:endParaRPr>
          </a:p>
          <a:p>
            <a:pPr marL="0" indent="0">
              <a:lnSpc>
                <a:spcPct val="107000"/>
              </a:lnSpc>
              <a:spcAft>
                <a:spcPts val="1800"/>
              </a:spcAft>
              <a:buNone/>
            </a:pPr>
            <a:r>
              <a:rPr lang="en-GB" sz="1800" kern="100">
                <a:solidFill>
                  <a:schemeClr val="accent1">
                    <a:lumMod val="50000"/>
                  </a:schemeClr>
                </a:solidFill>
                <a:effectLst/>
                <a:latin typeface="Arial" panose="020B0604020202020204" pitchFamily="34" charset="0"/>
                <a:ea typeface="Aptos" panose="020B0004020202020204" pitchFamily="34" charset="0"/>
                <a:cs typeface="Times New Roman" panose="02020603050405020304" pitchFamily="18" charset="0"/>
              </a:rPr>
              <a:t>Your next grant payment will be delayed</a:t>
            </a:r>
          </a:p>
          <a:p>
            <a:pPr marL="0" indent="0">
              <a:lnSpc>
                <a:spcPct val="107000"/>
              </a:lnSpc>
              <a:spcAft>
                <a:spcPts val="800"/>
              </a:spcAft>
              <a:buNone/>
            </a:pPr>
            <a:r>
              <a:rPr lang="en-GB" sz="1800" kern="100">
                <a:solidFill>
                  <a:schemeClr val="accent1">
                    <a:lumMod val="50000"/>
                  </a:schemeClr>
                </a:solidFill>
                <a:effectLst/>
                <a:latin typeface="Arial" panose="020B0604020202020204" pitchFamily="34" charset="0"/>
                <a:ea typeface="Aptos" panose="020B0004020202020204" pitchFamily="34" charset="0"/>
                <a:cs typeface="Times New Roman" panose="02020603050405020304" pitchFamily="18" charset="0"/>
              </a:rPr>
              <a:t>You wil</a:t>
            </a:r>
            <a:r>
              <a:rPr lang="en-GB" sz="1800" kern="100">
                <a:solidFill>
                  <a:schemeClr val="accent1">
                    <a:lumMod val="50000"/>
                  </a:schemeClr>
                </a:solidFill>
                <a:ea typeface="Aptos" panose="020B0004020202020204" pitchFamily="34" charset="0"/>
                <a:cs typeface="Times New Roman" panose="02020603050405020304" pitchFamily="18" charset="0"/>
              </a:rPr>
              <a:t>l have a monitoring meeting with you</a:t>
            </a:r>
            <a:r>
              <a:rPr lang="en-GB" sz="1800" kern="100">
                <a:solidFill>
                  <a:schemeClr val="accent1">
                    <a:lumMod val="50000"/>
                  </a:schemeClr>
                </a:solidFill>
                <a:effectLst/>
                <a:latin typeface="Arial" panose="020B0604020202020204" pitchFamily="34" charset="0"/>
                <a:ea typeface="Aptos" panose="020B0004020202020204" pitchFamily="34" charset="0"/>
                <a:cs typeface="Times New Roman" panose="02020603050405020304" pitchFamily="18" charset="0"/>
              </a:rPr>
              <a:t>r monitoring officer</a:t>
            </a:r>
            <a:endParaRPr lang="en-GB" sz="1800" kern="100">
              <a:solidFill>
                <a:schemeClr val="accent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F012B0FD-AD86-2D2C-FFB8-B8051299EA79}"/>
              </a:ext>
            </a:extLst>
          </p:cNvPr>
          <p:cNvSpPr/>
          <p:nvPr/>
        </p:nvSpPr>
        <p:spPr>
          <a:xfrm>
            <a:off x="433455" y="1300049"/>
            <a:ext cx="2865876" cy="66931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How do I complete the report?</a:t>
            </a:r>
            <a:endParaRPr kumimoji="0" lang="en-US" sz="1800" b="0" i="0" u="none" strike="noStrike" kern="1200" cap="none" spc="0" normalizeH="0" baseline="0" noProof="0">
              <a:ln>
                <a:noFill/>
              </a:ln>
              <a:solidFill>
                <a:srgbClr val="4472C4">
                  <a:lumMod val="50000"/>
                </a:srgbClr>
              </a:solidFill>
              <a:effectLst/>
              <a:uLnTx/>
              <a:uFillTx/>
              <a:latin typeface="Arial" panose="020B0604020202020204"/>
              <a:ea typeface="+mn-ea"/>
              <a:cs typeface="+mn-cs"/>
            </a:endParaRPr>
          </a:p>
        </p:txBody>
      </p:sp>
      <p:sp>
        <p:nvSpPr>
          <p:cNvPr id="5" name="Rectangle: Rounded Corners 4">
            <a:extLst>
              <a:ext uri="{FF2B5EF4-FFF2-40B4-BE49-F238E27FC236}">
                <a16:creationId xmlns:a16="http://schemas.microsoft.com/office/drawing/2014/main" id="{5E7E8A37-B000-D7CB-0895-2377E6C2348A}"/>
              </a:ext>
            </a:extLst>
          </p:cNvPr>
          <p:cNvSpPr/>
          <p:nvPr/>
        </p:nvSpPr>
        <p:spPr>
          <a:xfrm>
            <a:off x="433455" y="2046576"/>
            <a:ext cx="2865876" cy="54983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What if I need support?</a:t>
            </a:r>
            <a:endParaRPr kumimoji="0" lang="en-US" sz="1800" b="0" i="0" u="none" strike="noStrike" kern="1200" cap="none" spc="0" normalizeH="0" baseline="0" noProof="0">
              <a:ln>
                <a:noFill/>
              </a:ln>
              <a:solidFill>
                <a:srgbClr val="4472C4">
                  <a:lumMod val="50000"/>
                </a:srgbClr>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F59FB4BD-02DE-7A73-1B12-66D685B85562}"/>
              </a:ext>
            </a:extLst>
          </p:cNvPr>
          <p:cNvSpPr/>
          <p:nvPr/>
        </p:nvSpPr>
        <p:spPr>
          <a:xfrm>
            <a:off x="433455" y="2634621"/>
            <a:ext cx="2865875" cy="66931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a:ea typeface="Aptos" panose="020B0004020202020204" pitchFamily="34" charset="0"/>
                <a:cs typeface="Times New Roman" panose="02020603050405020304" pitchFamily="18" charset="0"/>
              </a:rPr>
              <a:t>How long will I have to submit my report?</a:t>
            </a:r>
            <a:endParaRPr kumimoji="0" lang="en-US" sz="1800" b="0" i="0" u="none" strike="noStrike" kern="1200" cap="none" spc="0" normalizeH="0" baseline="0" noProof="0">
              <a:ln>
                <a:noFill/>
              </a:ln>
              <a:solidFill>
                <a:srgbClr val="4472C4">
                  <a:lumMod val="50000"/>
                </a:srgbClr>
              </a:solidFill>
              <a:effectLst/>
              <a:uLnTx/>
              <a:uFillTx/>
              <a:latin typeface="Arial" panose="020B0604020202020204"/>
              <a:ea typeface="+mn-ea"/>
              <a:cs typeface="+mn-cs"/>
            </a:endParaRPr>
          </a:p>
        </p:txBody>
      </p:sp>
      <p:sp>
        <p:nvSpPr>
          <p:cNvPr id="7" name="Rectangle: Rounded Corners 6">
            <a:extLst>
              <a:ext uri="{FF2B5EF4-FFF2-40B4-BE49-F238E27FC236}">
                <a16:creationId xmlns:a16="http://schemas.microsoft.com/office/drawing/2014/main" id="{61DE80F2-B7D6-8D14-9739-15882DD38439}"/>
              </a:ext>
            </a:extLst>
          </p:cNvPr>
          <p:cNvSpPr/>
          <p:nvPr/>
        </p:nvSpPr>
        <p:spPr>
          <a:xfrm>
            <a:off x="448824" y="3386279"/>
            <a:ext cx="2865875" cy="66931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What if I don’t submit my report on time?</a:t>
            </a:r>
            <a:endParaRPr kumimoji="0" lang="en-US" sz="1800" b="0" i="0" u="none" strike="noStrike" kern="1200" cap="none" spc="0" normalizeH="0" baseline="0" noProof="0">
              <a:ln>
                <a:noFill/>
              </a:ln>
              <a:solidFill>
                <a:srgbClr val="4472C4">
                  <a:lumMod val="50000"/>
                </a:srgbClr>
              </a:solidFill>
              <a:effectLst/>
              <a:uLnTx/>
              <a:uFillTx/>
              <a:latin typeface="Arial" panose="020B0604020202020204"/>
              <a:ea typeface="+mn-ea"/>
              <a:cs typeface="+mn-cs"/>
            </a:endParaRPr>
          </a:p>
        </p:txBody>
      </p:sp>
      <p:sp>
        <p:nvSpPr>
          <p:cNvPr id="8" name="Rectangle: Rounded Corners 7">
            <a:extLst>
              <a:ext uri="{FF2B5EF4-FFF2-40B4-BE49-F238E27FC236}">
                <a16:creationId xmlns:a16="http://schemas.microsoft.com/office/drawing/2014/main" id="{89E87450-ACBB-D718-D019-111725A25D5E}"/>
              </a:ext>
            </a:extLst>
          </p:cNvPr>
          <p:cNvSpPr/>
          <p:nvPr/>
        </p:nvSpPr>
        <p:spPr>
          <a:xfrm>
            <a:off x="433452" y="4132806"/>
            <a:ext cx="2865878" cy="66931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What happens after submitting my report?</a:t>
            </a:r>
            <a:endParaRPr kumimoji="0" lang="en-US" sz="1800" b="0" i="0" u="none" strike="noStrike" kern="1200" cap="none" spc="0" normalizeH="0" baseline="0" noProof="0">
              <a:ln>
                <a:noFill/>
              </a:ln>
              <a:solidFill>
                <a:srgbClr val="4472C4">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84082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0661-F816-1C46-A398-87F588D025C6}"/>
              </a:ext>
            </a:extLst>
          </p:cNvPr>
          <p:cNvSpPr>
            <a:spLocks noGrp="1"/>
          </p:cNvSpPr>
          <p:nvPr>
            <p:ph type="ctrTitle"/>
          </p:nvPr>
        </p:nvSpPr>
        <p:spPr>
          <a:xfrm>
            <a:off x="3124200" y="2566611"/>
            <a:ext cx="4519246" cy="1802777"/>
          </a:xfrm>
        </p:spPr>
        <p:txBody>
          <a:bodyPr lIns="0" tIns="0" rIns="0" bIns="0">
            <a:normAutofit/>
          </a:bodyPr>
          <a:lstStyle/>
          <a:p>
            <a:pPr algn="l"/>
            <a:r>
              <a:rPr lang="en-US" sz="4000">
                <a:solidFill>
                  <a:srgbClr val="2B4972"/>
                </a:solidFill>
                <a:latin typeface="Arial" panose="020B0604020202020204" pitchFamily="34" charset="0"/>
                <a:cs typeface="Arial" panose="020B0604020202020204" pitchFamily="34" charset="0"/>
              </a:rPr>
              <a:t>NCIL Mobilisation</a:t>
            </a:r>
          </a:p>
        </p:txBody>
      </p:sp>
      <p:sp>
        <p:nvSpPr>
          <p:cNvPr id="3" name="Subtitle 2">
            <a:extLst>
              <a:ext uri="{FF2B5EF4-FFF2-40B4-BE49-F238E27FC236}">
                <a16:creationId xmlns:a16="http://schemas.microsoft.com/office/drawing/2014/main" id="{B2B2BDDF-D157-CF4E-9FB1-D571F204CEFC}"/>
              </a:ext>
            </a:extLst>
          </p:cNvPr>
          <p:cNvSpPr>
            <a:spLocks noGrp="1"/>
          </p:cNvSpPr>
          <p:nvPr>
            <p:ph type="subTitle" idx="1"/>
          </p:nvPr>
        </p:nvSpPr>
        <p:spPr>
          <a:xfrm>
            <a:off x="3124200" y="4593850"/>
            <a:ext cx="4519246" cy="400181"/>
          </a:xfrm>
        </p:spPr>
        <p:txBody>
          <a:bodyPr lIns="0" tIns="0" rIns="0" bIns="0"/>
          <a:lstStyle/>
          <a:p>
            <a:pPr algn="l"/>
            <a:r>
              <a:rPr lang="en-US">
                <a:solidFill>
                  <a:srgbClr val="2B4972"/>
                </a:solidFill>
                <a:latin typeface="Arial" panose="020B0604020202020204" pitchFamily="34" charset="0"/>
                <a:cs typeface="Arial" panose="020B0604020202020204" pitchFamily="34" charset="0"/>
              </a:rPr>
              <a:t>Spring/Summer 2025</a:t>
            </a:r>
          </a:p>
        </p:txBody>
      </p:sp>
      <p:pic>
        <p:nvPicPr>
          <p:cNvPr id="4" name="Picture 3" descr="People working in a garden&#10;&#10;Description automatically generated with medium confidence">
            <a:extLst>
              <a:ext uri="{FF2B5EF4-FFF2-40B4-BE49-F238E27FC236}">
                <a16:creationId xmlns:a16="http://schemas.microsoft.com/office/drawing/2014/main" id="{1EE1464E-7576-58F6-513F-97AEAF0293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09715"/>
            <a:ext cx="2759825" cy="1840925"/>
          </a:xfrm>
          <a:prstGeom prst="rect">
            <a:avLst/>
          </a:prstGeom>
        </p:spPr>
      </p:pic>
      <p:pic>
        <p:nvPicPr>
          <p:cNvPr id="6" name="Picture 5" descr="A group of people holding signs&#10;&#10;Description automatically generated">
            <a:extLst>
              <a:ext uri="{FF2B5EF4-FFF2-40B4-BE49-F238E27FC236}">
                <a16:creationId xmlns:a16="http://schemas.microsoft.com/office/drawing/2014/main" id="{380167CE-9554-783F-FF8C-EBD3119C9B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0" y="3562219"/>
            <a:ext cx="2758911" cy="1840977"/>
          </a:xfrm>
          <a:prstGeom prst="rect">
            <a:avLst/>
          </a:prstGeom>
        </p:spPr>
      </p:pic>
      <p:pic>
        <p:nvPicPr>
          <p:cNvPr id="8" name="Picture 7" descr="A group of people holding signs&#10;&#10;Description automatically generated with medium confidence">
            <a:extLst>
              <a:ext uri="{FF2B5EF4-FFF2-40B4-BE49-F238E27FC236}">
                <a16:creationId xmlns:a16="http://schemas.microsoft.com/office/drawing/2014/main" id="{B78B18DC-494F-D145-D5BF-FC40D9EA2B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2003513"/>
            <a:ext cx="2759825" cy="1840977"/>
          </a:xfrm>
          <a:prstGeom prst="rect">
            <a:avLst/>
          </a:prstGeom>
        </p:spPr>
      </p:pic>
    </p:spTree>
    <p:extLst>
      <p:ext uri="{BB962C8B-B14F-4D97-AF65-F5344CB8AC3E}">
        <p14:creationId xmlns:p14="http://schemas.microsoft.com/office/powerpoint/2010/main" val="2082920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7F96F-AD8E-63AC-4AE6-B80FB52C3A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B63AD0-8798-7210-B98A-BD7E5C5DB656}"/>
              </a:ext>
            </a:extLst>
          </p:cNvPr>
          <p:cNvSpPr>
            <a:spLocks noGrp="1"/>
          </p:cNvSpPr>
          <p:nvPr>
            <p:ph type="title"/>
          </p:nvPr>
        </p:nvSpPr>
        <p:spPr/>
        <p:txBody>
          <a:bodyPr/>
          <a:lstStyle/>
          <a:p>
            <a:r>
              <a:rPr lang="en-US"/>
              <a:t>What will I need to report on?</a:t>
            </a:r>
          </a:p>
        </p:txBody>
      </p:sp>
      <p:sp>
        <p:nvSpPr>
          <p:cNvPr id="4" name="Rectangle: Rounded Corners 3">
            <a:extLst>
              <a:ext uri="{FF2B5EF4-FFF2-40B4-BE49-F238E27FC236}">
                <a16:creationId xmlns:a16="http://schemas.microsoft.com/office/drawing/2014/main" id="{75CF2ED6-88C1-2CCE-A531-ED648C58FC3F}"/>
              </a:ext>
            </a:extLst>
          </p:cNvPr>
          <p:cNvSpPr/>
          <p:nvPr/>
        </p:nvSpPr>
        <p:spPr>
          <a:xfrm>
            <a:off x="628650" y="1240078"/>
            <a:ext cx="2439994" cy="1104636"/>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ts val="800"/>
              </a:spcBef>
              <a:spcAft>
                <a:spcPts val="400"/>
              </a:spcAft>
              <a:buClrTx/>
              <a:buSzTx/>
              <a:buFontTx/>
              <a:buNone/>
              <a:tabLst/>
              <a:defRPr/>
            </a:pPr>
            <a:r>
              <a:rPr kumimoji="0" lang="en-GB" sz="1800" b="1" i="0" u="none" strike="noStrike" kern="100" cap="none" spc="0" normalizeH="0" baseline="0" noProof="0">
                <a:ln>
                  <a:noFill/>
                </a:ln>
                <a:solidFill>
                  <a:srgbClr val="0F4761"/>
                </a:solidFill>
                <a:effectLst/>
                <a:uLnTx/>
                <a:uFillTx/>
                <a:latin typeface="Arial" panose="020B0604020202020204" pitchFamily="34" charset="0"/>
                <a:ea typeface="Times New Roman" panose="02020603050405020304" pitchFamily="18" charset="0"/>
                <a:cs typeface="Times New Roman" panose="02020603050405020304" pitchFamily="18" charset="0"/>
              </a:rPr>
              <a:t>Outputs as numbers against your agreed targets </a:t>
            </a:r>
            <a:endParaRPr kumimoji="0" lang="en-GB" sz="1800" b="0" i="0" u="none" strike="noStrike" kern="100" cap="none" spc="0" normalizeH="0" baseline="0" noProof="0">
              <a:ln>
                <a:noFill/>
              </a:ln>
              <a:solidFill>
                <a:srgbClr val="0F4761"/>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50275F54-E8E3-872C-F05B-6233CEF8E4DA}"/>
              </a:ext>
            </a:extLst>
          </p:cNvPr>
          <p:cNvSpPr/>
          <p:nvPr/>
        </p:nvSpPr>
        <p:spPr>
          <a:xfrm>
            <a:off x="628650" y="2502279"/>
            <a:ext cx="2439994" cy="823125"/>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ts val="800"/>
              </a:spcBef>
              <a:spcAft>
                <a:spcPts val="400"/>
              </a:spcAft>
              <a:buClrTx/>
              <a:buSzTx/>
              <a:buFontTx/>
              <a:buNone/>
              <a:tabLst/>
              <a:defRPr/>
            </a:pPr>
            <a:r>
              <a:rPr kumimoji="0" lang="en-GB" sz="1800" b="1" i="0" u="none" strike="noStrike" kern="100" cap="none" spc="0" normalizeH="0" baseline="0" noProof="0">
                <a:ln>
                  <a:noFill/>
                </a:ln>
                <a:solidFill>
                  <a:srgbClr val="0F4761"/>
                </a:solidFill>
                <a:effectLst/>
                <a:uLnTx/>
                <a:uFillTx/>
                <a:latin typeface="Arial" panose="020B0604020202020204" pitchFamily="34" charset="0"/>
                <a:ea typeface="Times New Roman" panose="02020603050405020304" pitchFamily="18" charset="0"/>
                <a:cs typeface="Times New Roman" panose="02020603050405020304" pitchFamily="18" charset="0"/>
              </a:rPr>
              <a:t>Narrative on how things are going</a:t>
            </a:r>
            <a:endParaRPr kumimoji="0" lang="en-GB" sz="1800" b="0" i="0" u="none" strike="noStrike" kern="100" cap="none" spc="0" normalizeH="0" baseline="0" noProof="0">
              <a:ln>
                <a:noFill/>
              </a:ln>
              <a:solidFill>
                <a:srgbClr val="0F4761"/>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E2544062-CFAC-718E-02A4-9961F026A81F}"/>
              </a:ext>
            </a:extLst>
          </p:cNvPr>
          <p:cNvSpPr/>
          <p:nvPr/>
        </p:nvSpPr>
        <p:spPr>
          <a:xfrm>
            <a:off x="617834" y="3499403"/>
            <a:ext cx="2450810" cy="1104636"/>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ts val="800"/>
              </a:spcBef>
              <a:spcAft>
                <a:spcPts val="400"/>
              </a:spcAft>
              <a:buClrTx/>
              <a:buSzTx/>
              <a:buFontTx/>
              <a:buNone/>
              <a:tabLst/>
              <a:defRPr/>
            </a:pPr>
            <a:r>
              <a:rPr kumimoji="0" lang="en-GB" sz="1800" b="1" i="0" u="none" strike="noStrike" kern="100" cap="none" spc="0" normalizeH="0" baseline="0" noProof="0">
                <a:ln>
                  <a:noFill/>
                </a:ln>
                <a:solidFill>
                  <a:srgbClr val="0F4761"/>
                </a:solidFill>
                <a:effectLst/>
                <a:uLnTx/>
                <a:uFillTx/>
                <a:latin typeface="Arial" panose="020B0604020202020204" pitchFamily="34" charset="0"/>
                <a:ea typeface="Times New Roman" panose="02020603050405020304" pitchFamily="18" charset="0"/>
                <a:cs typeface="Times New Roman" panose="02020603050405020304" pitchFamily="18" charset="0"/>
              </a:rPr>
              <a:t>Demographics data on your beneficiaries</a:t>
            </a:r>
            <a:endParaRPr kumimoji="0" lang="en-GB" sz="1800" b="0" i="0" u="none" strike="noStrike" kern="100" cap="none" spc="0" normalizeH="0" baseline="0" noProof="0">
              <a:ln>
                <a:noFill/>
              </a:ln>
              <a:solidFill>
                <a:srgbClr val="0F4761"/>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D24F566-42E5-6C2E-1048-BD7AE9AEEB29}"/>
              </a:ext>
            </a:extLst>
          </p:cNvPr>
          <p:cNvSpPr/>
          <p:nvPr/>
        </p:nvSpPr>
        <p:spPr>
          <a:xfrm>
            <a:off x="628650" y="4778038"/>
            <a:ext cx="2439994" cy="796477"/>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ts val="800"/>
              </a:spcBef>
              <a:spcAft>
                <a:spcPts val="400"/>
              </a:spcAft>
              <a:buClrTx/>
              <a:buSzTx/>
              <a:buFontTx/>
              <a:buNone/>
              <a:tabLst/>
              <a:defRPr/>
            </a:pPr>
            <a:r>
              <a:rPr kumimoji="0" lang="en-GB" sz="1800" b="1" i="0" u="none" strike="noStrike" kern="100" cap="none" spc="0" normalizeH="0" baseline="0" noProof="0">
                <a:ln>
                  <a:noFill/>
                </a:ln>
                <a:solidFill>
                  <a:srgbClr val="0F4761"/>
                </a:solidFill>
                <a:effectLst/>
                <a:uLnTx/>
                <a:uFillTx/>
                <a:latin typeface="Arial" panose="020B0604020202020204" pitchFamily="34" charset="0"/>
                <a:ea typeface="Times New Roman" panose="02020603050405020304" pitchFamily="18" charset="0"/>
                <a:cs typeface="Times New Roman" panose="02020603050405020304" pitchFamily="18" charset="0"/>
              </a:rPr>
              <a:t>Evidence of project success</a:t>
            </a:r>
            <a:endParaRPr kumimoji="0" lang="en-GB" sz="1800" b="0" i="0" u="none" strike="noStrike" kern="100" cap="none" spc="0" normalizeH="0" baseline="0" noProof="0">
              <a:ln>
                <a:noFill/>
              </a:ln>
              <a:solidFill>
                <a:srgbClr val="0F4761"/>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4A227C38-AB91-A252-43AB-623BCEF7C7C3}"/>
              </a:ext>
            </a:extLst>
          </p:cNvPr>
          <p:cNvSpPr/>
          <p:nvPr/>
        </p:nvSpPr>
        <p:spPr>
          <a:xfrm>
            <a:off x="4045908" y="1235309"/>
            <a:ext cx="4609575" cy="108435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ts val="800"/>
              </a:spcBef>
              <a:spcAft>
                <a:spcPts val="400"/>
              </a:spcAft>
              <a:buClrTx/>
              <a:buSzTx/>
              <a:buFontTx/>
              <a:buNone/>
              <a:tabLst/>
              <a:defRPr/>
            </a:pPr>
            <a:r>
              <a:rPr kumimoji="0" lang="en-GB" sz="1800" b="0"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Number of sessions delivered</a:t>
            </a:r>
            <a:r>
              <a:rPr kumimoji="0" lang="en-GB" sz="1800" b="0" i="0" u="none" strike="noStrike" kern="100" cap="none" spc="0" normalizeH="0" baseline="0" noProof="0">
                <a:ln>
                  <a:noFill/>
                </a:ln>
                <a:solidFill>
                  <a:srgbClr val="4472C4">
                    <a:lumMod val="50000"/>
                  </a:srgbClr>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GB" sz="1800" b="0"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Number of beneficiaries reached, number of surveys completed, etc.</a:t>
            </a:r>
            <a:endParaRPr kumimoji="0" lang="en-GB" sz="1800" b="0" i="0" u="none" strike="noStrike" kern="100" cap="none" spc="0" normalizeH="0" baseline="0" noProof="0">
              <a:ln>
                <a:noFill/>
              </a:ln>
              <a:solidFill>
                <a:srgbClr val="4472C4">
                  <a:lumMod val="50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E4BE457-7ACB-08BB-DBD5-37A93B838788}"/>
              </a:ext>
            </a:extLst>
          </p:cNvPr>
          <p:cNvSpPr/>
          <p:nvPr/>
        </p:nvSpPr>
        <p:spPr>
          <a:xfrm>
            <a:off x="4045908" y="2442858"/>
            <a:ext cx="4609575" cy="912890"/>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GB" sz="1800" b="0"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Comments on successes, challenges, the impact of your project or unexpected developments.</a:t>
            </a:r>
            <a:endParaRPr kumimoji="0" lang="en-GB" sz="1800" b="0" i="0" u="none" strike="noStrike" kern="100" cap="none" spc="0" normalizeH="0" baseline="0" noProof="0">
              <a:ln>
                <a:noFill/>
              </a:ln>
              <a:solidFill>
                <a:srgbClr val="4472C4">
                  <a:lumMod val="50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A822EA16-0559-6990-428F-73238DC09FA7}"/>
              </a:ext>
            </a:extLst>
          </p:cNvPr>
          <p:cNvSpPr/>
          <p:nvPr/>
        </p:nvSpPr>
        <p:spPr>
          <a:xfrm>
            <a:off x="4045908" y="3499403"/>
            <a:ext cx="4609575" cy="1104636"/>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GB" sz="1800" b="0" i="0" u="none" strike="noStrike" kern="100" cap="none" spc="0" normalizeH="0" baseline="0" noProof="0">
                <a:ln>
                  <a:noFill/>
                </a:ln>
                <a:solidFill>
                  <a:srgbClr val="4472C4">
                    <a:lumMod val="50000"/>
                  </a:srgbClr>
                </a:solidFill>
                <a:effectLst/>
                <a:uLnTx/>
                <a:uFillTx/>
                <a:latin typeface="Arial" panose="020B0604020202020204"/>
                <a:ea typeface="Aptos" panose="020B0004020202020204" pitchFamily="34" charset="0"/>
                <a:cs typeface="+mn-cs"/>
              </a:rPr>
              <a:t>Data on Protected Characteristics, socio-economic status OR a rough idea of the type or people you are reaching.</a:t>
            </a:r>
          </a:p>
        </p:txBody>
      </p:sp>
      <p:sp>
        <p:nvSpPr>
          <p:cNvPr id="11" name="Rectangle: Rounded Corners 10">
            <a:extLst>
              <a:ext uri="{FF2B5EF4-FFF2-40B4-BE49-F238E27FC236}">
                <a16:creationId xmlns:a16="http://schemas.microsoft.com/office/drawing/2014/main" id="{718EA81D-7545-A491-9105-D93A8FF30852}"/>
              </a:ext>
            </a:extLst>
          </p:cNvPr>
          <p:cNvSpPr/>
          <p:nvPr/>
        </p:nvSpPr>
        <p:spPr>
          <a:xfrm>
            <a:off x="4045910" y="4747694"/>
            <a:ext cx="4609574" cy="833765"/>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1200" cap="none" spc="0" normalizeH="0" baseline="0" noProof="0">
                <a:ln>
                  <a:noFill/>
                </a:ln>
                <a:solidFill>
                  <a:srgbClr val="4472C4">
                    <a:lumMod val="50000"/>
                  </a:srgbClr>
                </a:solidFill>
                <a:effectLst/>
                <a:uLnTx/>
                <a:uFillTx/>
                <a:latin typeface="Arial" panose="020B0604020202020204"/>
                <a:ea typeface="+mn-ea"/>
                <a:cs typeface="+mn-cs"/>
              </a:rPr>
              <a:t>Photographs, case studies or other evidence that shows your project’s successes</a:t>
            </a:r>
          </a:p>
        </p:txBody>
      </p:sp>
      <p:sp>
        <p:nvSpPr>
          <p:cNvPr id="3" name="Arrow: Right 2">
            <a:extLst>
              <a:ext uri="{FF2B5EF4-FFF2-40B4-BE49-F238E27FC236}">
                <a16:creationId xmlns:a16="http://schemas.microsoft.com/office/drawing/2014/main" id="{14D84C05-49C6-BB32-9F86-9565EEE57F86}"/>
              </a:ext>
            </a:extLst>
          </p:cNvPr>
          <p:cNvSpPr/>
          <p:nvPr/>
        </p:nvSpPr>
        <p:spPr>
          <a:xfrm>
            <a:off x="3150972" y="1631594"/>
            <a:ext cx="870222" cy="444341"/>
          </a:xfrm>
          <a:prstGeom prst="right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8577E48B-AABE-9C81-46D7-4BD08CA1DFBB}"/>
              </a:ext>
            </a:extLst>
          </p:cNvPr>
          <p:cNvSpPr/>
          <p:nvPr/>
        </p:nvSpPr>
        <p:spPr>
          <a:xfrm>
            <a:off x="3122165" y="2691670"/>
            <a:ext cx="870222" cy="444341"/>
          </a:xfrm>
          <a:prstGeom prst="right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9AB94B4A-0CEC-8ACA-7895-29F298ED03FE}"/>
              </a:ext>
            </a:extLst>
          </p:cNvPr>
          <p:cNvSpPr/>
          <p:nvPr/>
        </p:nvSpPr>
        <p:spPr>
          <a:xfrm>
            <a:off x="3122165" y="3829550"/>
            <a:ext cx="870222" cy="444341"/>
          </a:xfrm>
          <a:prstGeom prst="right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Right 13">
            <a:extLst>
              <a:ext uri="{FF2B5EF4-FFF2-40B4-BE49-F238E27FC236}">
                <a16:creationId xmlns:a16="http://schemas.microsoft.com/office/drawing/2014/main" id="{E2DDA726-7DDB-03BB-7238-4B170B040E88}"/>
              </a:ext>
            </a:extLst>
          </p:cNvPr>
          <p:cNvSpPr/>
          <p:nvPr/>
        </p:nvSpPr>
        <p:spPr>
          <a:xfrm>
            <a:off x="3141314" y="4942405"/>
            <a:ext cx="870222" cy="444341"/>
          </a:xfrm>
          <a:prstGeom prst="right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6196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6FCF9-15CF-2E87-65D1-3C1133561D6B}"/>
            </a:ext>
          </a:extLst>
        </p:cNvPr>
        <p:cNvGrpSpPr/>
        <p:nvPr/>
      </p:nvGrpSpPr>
      <p:grpSpPr>
        <a:xfrm>
          <a:off x="0" y="0"/>
          <a:ext cx="0" cy="0"/>
          <a:chOff x="0" y="0"/>
          <a:chExt cx="0" cy="0"/>
        </a:xfrm>
      </p:grpSpPr>
      <p:pic>
        <p:nvPicPr>
          <p:cNvPr id="5" name="Picture 4" descr="A blue and yellow logo with a crown&#10;&#10;AI-generated content may be incorrect.">
            <a:extLst>
              <a:ext uri="{FF2B5EF4-FFF2-40B4-BE49-F238E27FC236}">
                <a16:creationId xmlns:a16="http://schemas.microsoft.com/office/drawing/2014/main" id="{E8C7FE5D-CD2F-C2E7-381A-2D6020DC3594}"/>
              </a:ext>
            </a:extLst>
          </p:cNvPr>
          <p:cNvPicPr>
            <a:picLocks noChangeAspect="1"/>
          </p:cNvPicPr>
          <p:nvPr/>
        </p:nvPicPr>
        <p:blipFill>
          <a:blip r:embed="rId3"/>
          <a:stretch>
            <a:fillRect/>
          </a:stretch>
        </p:blipFill>
        <p:spPr>
          <a:xfrm>
            <a:off x="3858310" y="888978"/>
            <a:ext cx="3632373" cy="1255898"/>
          </a:xfrm>
          <a:prstGeom prst="rect">
            <a:avLst/>
          </a:prstGeom>
        </p:spPr>
      </p:pic>
      <p:sp>
        <p:nvSpPr>
          <p:cNvPr id="2" name="Title 1">
            <a:extLst>
              <a:ext uri="{FF2B5EF4-FFF2-40B4-BE49-F238E27FC236}">
                <a16:creationId xmlns:a16="http://schemas.microsoft.com/office/drawing/2014/main" id="{0CBFFF97-05EF-EC67-3CF8-6AA8CC127C21}"/>
              </a:ext>
            </a:extLst>
          </p:cNvPr>
          <p:cNvSpPr>
            <a:spLocks noGrp="1"/>
          </p:cNvSpPr>
          <p:nvPr>
            <p:ph type="title"/>
          </p:nvPr>
        </p:nvSpPr>
        <p:spPr/>
        <p:txBody>
          <a:bodyPr/>
          <a:lstStyle/>
          <a:p>
            <a:r>
              <a:rPr lang="en-US">
                <a:latin typeface="Arial"/>
                <a:cs typeface="Arial"/>
              </a:rPr>
              <a:t>Monitoring Report Demo </a:t>
            </a:r>
          </a:p>
        </p:txBody>
      </p:sp>
      <p:pic>
        <p:nvPicPr>
          <p:cNvPr id="6" name="Picture 5">
            <a:extLst>
              <a:ext uri="{FF2B5EF4-FFF2-40B4-BE49-F238E27FC236}">
                <a16:creationId xmlns:a16="http://schemas.microsoft.com/office/drawing/2014/main" id="{1415760D-6C47-AD1B-358F-84C6CD84D4FC}"/>
              </a:ext>
            </a:extLst>
          </p:cNvPr>
          <p:cNvPicPr>
            <a:picLocks noChangeAspect="1"/>
          </p:cNvPicPr>
          <p:nvPr/>
        </p:nvPicPr>
        <p:blipFill>
          <a:blip r:embed="rId4"/>
          <a:stretch>
            <a:fillRect/>
          </a:stretch>
        </p:blipFill>
        <p:spPr>
          <a:xfrm>
            <a:off x="1040296" y="2257323"/>
            <a:ext cx="7063408" cy="4952363"/>
          </a:xfrm>
          <a:prstGeom prst="rect">
            <a:avLst/>
          </a:prstGeom>
        </p:spPr>
      </p:pic>
    </p:spTree>
    <p:extLst>
      <p:ext uri="{BB962C8B-B14F-4D97-AF65-F5344CB8AC3E}">
        <p14:creationId xmlns:p14="http://schemas.microsoft.com/office/powerpoint/2010/main" val="1837423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0D883-1662-C0A1-5099-2383E1CA94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C9E79C-BFF2-5BC0-7950-79A0FFB2FFC9}"/>
              </a:ext>
            </a:extLst>
          </p:cNvPr>
          <p:cNvSpPr>
            <a:spLocks noGrp="1"/>
          </p:cNvSpPr>
          <p:nvPr>
            <p:ph type="title"/>
          </p:nvPr>
        </p:nvSpPr>
        <p:spPr/>
        <p:txBody>
          <a:bodyPr/>
          <a:lstStyle/>
          <a:p>
            <a:r>
              <a:rPr lang="en-US"/>
              <a:t>How will I share information about my project? </a:t>
            </a:r>
          </a:p>
        </p:txBody>
      </p:sp>
      <p:pic>
        <p:nvPicPr>
          <p:cNvPr id="5" name="Picture 4">
            <a:extLst>
              <a:ext uri="{FF2B5EF4-FFF2-40B4-BE49-F238E27FC236}">
                <a16:creationId xmlns:a16="http://schemas.microsoft.com/office/drawing/2014/main" id="{EB65871B-B706-59C0-4AC5-4FCA331D0AF5}"/>
              </a:ext>
            </a:extLst>
          </p:cNvPr>
          <p:cNvPicPr>
            <a:picLocks noChangeAspect="1"/>
          </p:cNvPicPr>
          <p:nvPr/>
        </p:nvPicPr>
        <p:blipFill>
          <a:blip r:embed="rId3"/>
          <a:stretch>
            <a:fillRect/>
          </a:stretch>
        </p:blipFill>
        <p:spPr>
          <a:xfrm>
            <a:off x="504616" y="1672878"/>
            <a:ext cx="8134768" cy="3321221"/>
          </a:xfrm>
          <a:prstGeom prst="rect">
            <a:avLst/>
          </a:prstGeom>
        </p:spPr>
      </p:pic>
    </p:spTree>
    <p:extLst>
      <p:ext uri="{BB962C8B-B14F-4D97-AF65-F5344CB8AC3E}">
        <p14:creationId xmlns:p14="http://schemas.microsoft.com/office/powerpoint/2010/main" val="3648991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223C0-D2DB-62CE-98FE-31D9D4FA25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4EC5F6-1766-97BB-B74F-3C355116D63B}"/>
              </a:ext>
            </a:extLst>
          </p:cNvPr>
          <p:cNvSpPr>
            <a:spLocks noGrp="1"/>
          </p:cNvSpPr>
          <p:nvPr>
            <p:ph type="title"/>
          </p:nvPr>
        </p:nvSpPr>
        <p:spPr/>
        <p:txBody>
          <a:bodyPr>
            <a:normAutofit/>
          </a:bodyPr>
          <a:lstStyle/>
          <a:p>
            <a:r>
              <a:rPr lang="en-US"/>
              <a:t>Meeting with your Monitoring Officer</a:t>
            </a:r>
            <a:endParaRPr lang="en-GB"/>
          </a:p>
        </p:txBody>
      </p:sp>
      <p:sp>
        <p:nvSpPr>
          <p:cNvPr id="3" name="Content Placeholder 2">
            <a:extLst>
              <a:ext uri="{FF2B5EF4-FFF2-40B4-BE49-F238E27FC236}">
                <a16:creationId xmlns:a16="http://schemas.microsoft.com/office/drawing/2014/main" id="{32FC3E61-4662-4A88-1546-BF3700319290}"/>
              </a:ext>
            </a:extLst>
          </p:cNvPr>
          <p:cNvSpPr>
            <a:spLocks noGrp="1"/>
          </p:cNvSpPr>
          <p:nvPr>
            <p:ph idx="1"/>
          </p:nvPr>
        </p:nvSpPr>
        <p:spPr>
          <a:xfrm>
            <a:off x="2209800" y="1385461"/>
            <a:ext cx="6457950" cy="4025268"/>
          </a:xfrm>
        </p:spPr>
        <p:txBody>
          <a:bodyPr>
            <a:normAutofit lnSpcReduction="10000"/>
          </a:bodyPr>
          <a:lstStyle/>
          <a:p>
            <a:pPr marL="0" indent="0">
              <a:lnSpc>
                <a:spcPct val="107000"/>
              </a:lnSpc>
              <a:spcAft>
                <a:spcPts val="800"/>
              </a:spcAft>
              <a:buNone/>
            </a:pPr>
            <a:r>
              <a:rPr lang="en-GB" sz="1800" kern="100">
                <a:solidFill>
                  <a:schemeClr val="accent1">
                    <a:lumMod val="50000"/>
                  </a:schemeClr>
                </a:solidFill>
                <a:effectLst/>
                <a:latin typeface="Arial" panose="020B0604020202020204" pitchFamily="34" charset="0"/>
                <a:ea typeface="Aptos" panose="020B0004020202020204" pitchFamily="34" charset="0"/>
                <a:cs typeface="Times New Roman" panose="02020603050405020304" pitchFamily="18" charset="0"/>
              </a:rPr>
              <a:t>Quarterly, after you submit your report.</a:t>
            </a:r>
            <a:endParaRPr lang="en-GB" sz="1800" kern="100">
              <a:solidFill>
                <a:schemeClr val="accent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GB" sz="1800" kern="100">
                <a:solidFill>
                  <a:schemeClr val="accent1">
                    <a:lumMod val="50000"/>
                  </a:schemeClr>
                </a:solidFill>
                <a:effectLst/>
                <a:latin typeface="Arial" panose="020B0604020202020204" pitchFamily="34" charset="0"/>
                <a:ea typeface="Aptos" panose="020B0004020202020204" pitchFamily="34" charset="0"/>
                <a:cs typeface="Times New Roman" panose="02020603050405020304" pitchFamily="18" charset="0"/>
              </a:rPr>
              <a:t>This could be a quick catch up, or a longer meeting, if needed, but usually an hour will be scheduled in.</a:t>
            </a:r>
            <a:endParaRPr lang="en-GB" sz="1800" kern="100">
              <a:solidFill>
                <a:schemeClr val="accent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GB" sz="1800" kern="100">
                <a:solidFill>
                  <a:schemeClr val="accent1">
                    <a:lumMod val="50000"/>
                  </a:schemeClr>
                </a:solidFill>
                <a:effectLst/>
                <a:latin typeface="Arial" panose="020B0604020202020204" pitchFamily="34" charset="0"/>
                <a:ea typeface="Aptos" panose="020B0004020202020204" pitchFamily="34" charset="0"/>
                <a:cs typeface="Times New Roman" panose="02020603050405020304" pitchFamily="18" charset="0"/>
              </a:rPr>
              <a:t>Most meetings will take place online via Teams, but your monitoring officer may also come to visit your project and meet face to face.</a:t>
            </a:r>
            <a:endParaRPr lang="en-GB" sz="1800" kern="100">
              <a:solidFill>
                <a:schemeClr val="accent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GB" sz="1800" kern="100">
                <a:solidFill>
                  <a:schemeClr val="accent1">
                    <a:lumMod val="50000"/>
                  </a:schemeClr>
                </a:solidFill>
                <a:effectLst/>
                <a:latin typeface="Arial" panose="020B0604020202020204" pitchFamily="34" charset="0"/>
                <a:ea typeface="Aptos" panose="020B0004020202020204" pitchFamily="34" charset="0"/>
                <a:cs typeface="Times New Roman" panose="02020603050405020304" pitchFamily="18" charset="0"/>
              </a:rPr>
              <a:t>How your project is going, any challenges you may be facing with project delivery, any support you may need.</a:t>
            </a:r>
            <a:br>
              <a:rPr lang="en-GB" sz="1800" kern="100">
                <a:solidFill>
                  <a:schemeClr val="accent1">
                    <a:lumMod val="50000"/>
                  </a:schemeClr>
                </a:solidFill>
                <a:effectLst/>
                <a:latin typeface="Arial" panose="020B0604020202020204" pitchFamily="34" charset="0"/>
                <a:ea typeface="Aptos" panose="020B0004020202020204" pitchFamily="34" charset="0"/>
                <a:cs typeface="Times New Roman" panose="02020603050405020304" pitchFamily="18" charset="0"/>
              </a:rPr>
            </a:br>
            <a:br>
              <a:rPr lang="en-GB" sz="1800" kern="100">
                <a:solidFill>
                  <a:schemeClr val="accent1">
                    <a:lumMod val="50000"/>
                  </a:schemeClr>
                </a:solidFill>
                <a:effectLst/>
                <a:latin typeface="Arial" panose="020B0604020202020204" pitchFamily="34" charset="0"/>
                <a:ea typeface="Aptos" panose="020B0004020202020204" pitchFamily="34" charset="0"/>
                <a:cs typeface="Times New Roman" panose="02020603050405020304" pitchFamily="18" charset="0"/>
              </a:rPr>
            </a:br>
            <a:r>
              <a:rPr lang="en-GB" sz="1800" kern="100">
                <a:solidFill>
                  <a:schemeClr val="accent1">
                    <a:lumMod val="50000"/>
                  </a:schemeClr>
                </a:solidFill>
                <a:effectLst/>
                <a:latin typeface="Arial" panose="020B0604020202020204" pitchFamily="34" charset="0"/>
                <a:ea typeface="Aptos" panose="020B0004020202020204" pitchFamily="34" charset="0"/>
                <a:cs typeface="Times New Roman" panose="02020603050405020304" pitchFamily="18" charset="0"/>
              </a:rPr>
              <a:t>Your Monitoring Officer will update your quarterly report with any actions that were agreed at the meeting and this will be shared with you in a follow up email.</a:t>
            </a:r>
            <a:endParaRPr lang="en-GB" sz="1800" kern="100">
              <a:solidFill>
                <a:schemeClr val="accent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EB716B2D-BF9D-31DB-6726-26F705C7F809}"/>
              </a:ext>
            </a:extLst>
          </p:cNvPr>
          <p:cNvSpPr/>
          <p:nvPr/>
        </p:nvSpPr>
        <p:spPr>
          <a:xfrm>
            <a:off x="412750" y="1280991"/>
            <a:ext cx="1714499" cy="429787"/>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r" defTabSz="457200" rtl="0" eaLnBrk="0" fontAlgn="base" latinLnBrk="0" hangingPunct="0">
              <a:lnSpc>
                <a:spcPct val="107000"/>
              </a:lnSpc>
              <a:spcBef>
                <a:spcPts val="800"/>
              </a:spcBef>
              <a:spcAft>
                <a:spcPts val="400"/>
              </a:spcAft>
              <a:buClrTx/>
              <a:buSzTx/>
              <a:buFontTx/>
              <a:buNone/>
              <a:tabLst/>
              <a:defRPr/>
            </a:pPr>
            <a:r>
              <a:rPr kumimoji="0" lang="en-GB" sz="1800" b="1" i="0" u="none" strike="noStrike" kern="100" cap="none" spc="0" normalizeH="0" baseline="0" noProof="0">
                <a:ln>
                  <a:noFill/>
                </a:ln>
                <a:solidFill>
                  <a:srgbClr val="0F4761"/>
                </a:solidFill>
                <a:effectLst/>
                <a:uLnTx/>
                <a:uFillTx/>
                <a:latin typeface="Arial" panose="020B0604020202020204" pitchFamily="34" charset="0"/>
                <a:ea typeface="Times New Roman" panose="02020603050405020304" pitchFamily="18" charset="0"/>
                <a:cs typeface="Times New Roman" panose="02020603050405020304" pitchFamily="18" charset="0"/>
              </a:rPr>
              <a:t>How often?</a:t>
            </a:r>
            <a:endParaRPr kumimoji="0" lang="en-GB" sz="1800" b="0" i="0" u="none" strike="noStrike" kern="100" cap="none" spc="0" normalizeH="0" baseline="0" noProof="0">
              <a:ln>
                <a:noFill/>
              </a:ln>
              <a:solidFill>
                <a:srgbClr val="0F4761"/>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7CCF138D-CF23-0DDD-3429-CDF64BBF9939}"/>
              </a:ext>
            </a:extLst>
          </p:cNvPr>
          <p:cNvSpPr/>
          <p:nvPr/>
        </p:nvSpPr>
        <p:spPr>
          <a:xfrm>
            <a:off x="406401" y="1860405"/>
            <a:ext cx="1714499" cy="525222"/>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r" defTabSz="457200" rtl="0" eaLnBrk="0" fontAlgn="base" latinLnBrk="0" hangingPunct="0">
              <a:lnSpc>
                <a:spcPct val="107000"/>
              </a:lnSpc>
              <a:spcBef>
                <a:spcPts val="800"/>
              </a:spcBef>
              <a:spcAft>
                <a:spcPts val="40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a:ea typeface="Aptos" panose="020B0004020202020204" pitchFamily="34" charset="0"/>
                <a:cs typeface="Times New Roman" panose="02020603050405020304" pitchFamily="18" charset="0"/>
              </a:rPr>
              <a:t>How long for</a:t>
            </a: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a:t>
            </a:r>
            <a:endParaRPr kumimoji="0" lang="en-GB" sz="1800" b="0" i="0" u="none" strike="noStrike" kern="100" cap="none" spc="0" normalizeH="0" baseline="0" noProof="0">
              <a:ln>
                <a:noFill/>
              </a:ln>
              <a:solidFill>
                <a:srgbClr val="0F4761"/>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65C40CBF-3AC4-E630-7A92-DC5754BA7800}"/>
              </a:ext>
            </a:extLst>
          </p:cNvPr>
          <p:cNvSpPr/>
          <p:nvPr/>
        </p:nvSpPr>
        <p:spPr>
          <a:xfrm>
            <a:off x="412750" y="2715231"/>
            <a:ext cx="1708150" cy="461722"/>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r" defTabSz="457200" rtl="0" eaLnBrk="0" fontAlgn="base" latinLnBrk="0" hangingPunct="0">
              <a:lnSpc>
                <a:spcPct val="107000"/>
              </a:lnSpc>
              <a:spcBef>
                <a:spcPts val="800"/>
              </a:spcBef>
              <a:spcAft>
                <a:spcPts val="40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Where?</a:t>
            </a:r>
            <a:endParaRPr kumimoji="0" lang="en-GB" sz="1800" b="0" i="0" u="none" strike="noStrike" kern="100" cap="none" spc="0" normalizeH="0" baseline="0" noProof="0">
              <a:ln>
                <a:noFill/>
              </a:ln>
              <a:solidFill>
                <a:srgbClr val="0F4761"/>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D6DE7E3F-A17C-3E0C-1C38-BDDC19ECCB55}"/>
              </a:ext>
            </a:extLst>
          </p:cNvPr>
          <p:cNvSpPr/>
          <p:nvPr/>
        </p:nvSpPr>
        <p:spPr>
          <a:xfrm>
            <a:off x="412750" y="3516080"/>
            <a:ext cx="1708150" cy="670427"/>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r" defTabSz="457200" rtl="0" eaLnBrk="0" fontAlgn="base" latinLnBrk="0" hangingPunct="0">
              <a:lnSpc>
                <a:spcPct val="107000"/>
              </a:lnSpc>
              <a:spcBef>
                <a:spcPts val="800"/>
              </a:spcBef>
              <a:spcAft>
                <a:spcPts val="40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What will we discuss?</a:t>
            </a:r>
            <a:endParaRPr kumimoji="0" lang="en-GB" sz="1800" b="0" i="0" u="none" strike="noStrike" kern="100" cap="none" spc="0" normalizeH="0" baseline="0" noProof="0">
              <a:ln>
                <a:noFill/>
              </a:ln>
              <a:solidFill>
                <a:srgbClr val="0F4761"/>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E5888999-A77C-88AE-E879-7B26FCCF14D1}"/>
              </a:ext>
            </a:extLst>
          </p:cNvPr>
          <p:cNvSpPr/>
          <p:nvPr/>
        </p:nvSpPr>
        <p:spPr>
          <a:xfrm>
            <a:off x="412750" y="4360462"/>
            <a:ext cx="1708150" cy="871938"/>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r" defTabSz="457200" rtl="0" eaLnBrk="0" fontAlgn="base" latinLnBrk="0" hangingPunct="0">
              <a:lnSpc>
                <a:spcPct val="107000"/>
              </a:lnSpc>
              <a:spcBef>
                <a:spcPts val="800"/>
              </a:spcBef>
              <a:spcAft>
                <a:spcPts val="40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What happens afterwards?</a:t>
            </a:r>
            <a:endParaRPr kumimoji="0" lang="en-GB" sz="1800" b="0" i="0" u="none" strike="noStrike" kern="100" cap="none" spc="0" normalizeH="0" baseline="0" noProof="0">
              <a:ln>
                <a:noFill/>
              </a:ln>
              <a:solidFill>
                <a:srgbClr val="0F4761"/>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5362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C3DF2-4476-A740-941B-4FDC4851C0AB}"/>
              </a:ext>
            </a:extLst>
          </p:cNvPr>
          <p:cNvSpPr>
            <a:spLocks noGrp="1"/>
          </p:cNvSpPr>
          <p:nvPr>
            <p:ph type="title"/>
          </p:nvPr>
        </p:nvSpPr>
        <p:spPr>
          <a:xfrm>
            <a:off x="546056" y="370533"/>
            <a:ext cx="8051887" cy="644260"/>
          </a:xfrm>
        </p:spPr>
        <p:txBody>
          <a:bodyPr>
            <a:normAutofit fontScale="90000"/>
          </a:bodyPr>
          <a:lstStyle/>
          <a:p>
            <a:r>
              <a:rPr lang="en-US"/>
              <a:t>Our expectations and what you can expect from us</a:t>
            </a:r>
          </a:p>
        </p:txBody>
      </p:sp>
      <p:sp>
        <p:nvSpPr>
          <p:cNvPr id="3" name="Content Placeholder 2">
            <a:extLst>
              <a:ext uri="{FF2B5EF4-FFF2-40B4-BE49-F238E27FC236}">
                <a16:creationId xmlns:a16="http://schemas.microsoft.com/office/drawing/2014/main" id="{384A2BCB-6B24-5647-B2C6-32878B9BBB93}"/>
              </a:ext>
            </a:extLst>
          </p:cNvPr>
          <p:cNvSpPr>
            <a:spLocks noGrp="1"/>
          </p:cNvSpPr>
          <p:nvPr>
            <p:ph sz="half" idx="1"/>
          </p:nvPr>
        </p:nvSpPr>
        <p:spPr>
          <a:xfrm>
            <a:off x="628650" y="1166371"/>
            <a:ext cx="3886200" cy="361804"/>
          </a:xfrm>
        </p:spPr>
        <p:txBody>
          <a:bodyPr>
            <a:normAutofit/>
          </a:bodyPr>
          <a:lstStyle/>
          <a:p>
            <a:pPr marL="0" indent="0">
              <a:buNone/>
            </a:pPr>
            <a:r>
              <a:rPr lang="en-US" sz="2300" b="1">
                <a:solidFill>
                  <a:schemeClr val="accent1">
                    <a:lumMod val="50000"/>
                  </a:schemeClr>
                </a:solidFill>
              </a:rPr>
              <a:t>We will: </a:t>
            </a:r>
          </a:p>
          <a:p>
            <a:pPr marL="0" indent="0">
              <a:buNone/>
            </a:pPr>
            <a:endParaRPr lang="en-US" sz="2300" b="1">
              <a:solidFill>
                <a:schemeClr val="accent1">
                  <a:lumMod val="50000"/>
                </a:schemeClr>
              </a:solidFill>
            </a:endParaRPr>
          </a:p>
          <a:p>
            <a:pPr marL="0" indent="0">
              <a:buNone/>
            </a:pPr>
            <a:endParaRPr lang="en-US" sz="2300" b="1">
              <a:solidFill>
                <a:schemeClr val="accent1">
                  <a:lumMod val="50000"/>
                </a:schemeClr>
              </a:solidFill>
            </a:endParaRPr>
          </a:p>
          <a:p>
            <a:pPr marL="0" indent="0">
              <a:buNone/>
            </a:pPr>
            <a:endParaRPr lang="en-US" b="1">
              <a:solidFill>
                <a:schemeClr val="accent1">
                  <a:lumMod val="50000"/>
                </a:schemeClr>
              </a:solidFill>
            </a:endParaRPr>
          </a:p>
          <a:p>
            <a:pPr marL="0" indent="0">
              <a:buNone/>
            </a:pPr>
            <a:endParaRPr lang="en-US">
              <a:solidFill>
                <a:schemeClr val="accent1">
                  <a:lumMod val="50000"/>
                </a:schemeClr>
              </a:solidFill>
            </a:endParaRPr>
          </a:p>
        </p:txBody>
      </p:sp>
      <p:sp>
        <p:nvSpPr>
          <p:cNvPr id="10" name="Content Placeholder 9">
            <a:extLst>
              <a:ext uri="{FF2B5EF4-FFF2-40B4-BE49-F238E27FC236}">
                <a16:creationId xmlns:a16="http://schemas.microsoft.com/office/drawing/2014/main" id="{295658EB-5394-7677-88D2-3F82FEF4427F}"/>
              </a:ext>
            </a:extLst>
          </p:cNvPr>
          <p:cNvSpPr>
            <a:spLocks noGrp="1"/>
          </p:cNvSpPr>
          <p:nvPr>
            <p:ph sz="half" idx="2"/>
          </p:nvPr>
        </p:nvSpPr>
        <p:spPr>
          <a:xfrm>
            <a:off x="4572000" y="1159980"/>
            <a:ext cx="3886200" cy="3992342"/>
          </a:xfrm>
        </p:spPr>
        <p:txBody>
          <a:bodyPr>
            <a:normAutofit/>
          </a:bodyPr>
          <a:lstStyle/>
          <a:p>
            <a:pPr marL="0" indent="0">
              <a:buNone/>
            </a:pPr>
            <a:r>
              <a:rPr lang="en-US" sz="2300" b="1">
                <a:solidFill>
                  <a:schemeClr val="accent1">
                    <a:lumMod val="50000"/>
                  </a:schemeClr>
                </a:solidFill>
              </a:rPr>
              <a:t>We expect you to: </a:t>
            </a:r>
          </a:p>
          <a:p>
            <a:pPr marL="0" indent="0">
              <a:buNone/>
            </a:pPr>
            <a:endParaRPr lang="en-GB"/>
          </a:p>
        </p:txBody>
      </p:sp>
      <p:sp>
        <p:nvSpPr>
          <p:cNvPr id="5" name="Rectangle: Rounded Corners 4">
            <a:extLst>
              <a:ext uri="{FF2B5EF4-FFF2-40B4-BE49-F238E27FC236}">
                <a16:creationId xmlns:a16="http://schemas.microsoft.com/office/drawing/2014/main" id="{7E4D292D-0760-FC16-745E-6032402070AC}"/>
              </a:ext>
            </a:extLst>
          </p:cNvPr>
          <p:cNvSpPr/>
          <p:nvPr/>
        </p:nvSpPr>
        <p:spPr>
          <a:xfrm>
            <a:off x="307098" y="2780952"/>
            <a:ext cx="2636519" cy="517266"/>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4472C4">
                    <a:lumMod val="50000"/>
                  </a:srgbClr>
                </a:solidFill>
                <a:effectLst/>
                <a:uLnTx/>
                <a:uFillTx/>
                <a:latin typeface="Arial" panose="020B0604020202020204"/>
                <a:ea typeface="+mn-ea"/>
                <a:cs typeface="+mn-cs"/>
              </a:rPr>
              <a:t>Meet with you quarterly</a:t>
            </a:r>
          </a:p>
        </p:txBody>
      </p:sp>
      <p:sp>
        <p:nvSpPr>
          <p:cNvPr id="6" name="Rectangle: Rounded Corners 5">
            <a:extLst>
              <a:ext uri="{FF2B5EF4-FFF2-40B4-BE49-F238E27FC236}">
                <a16:creationId xmlns:a16="http://schemas.microsoft.com/office/drawing/2014/main" id="{2DE299EC-634F-3E84-7FB5-65881F2C7C42}"/>
              </a:ext>
            </a:extLst>
          </p:cNvPr>
          <p:cNvSpPr/>
          <p:nvPr/>
        </p:nvSpPr>
        <p:spPr>
          <a:xfrm>
            <a:off x="307098" y="3558649"/>
            <a:ext cx="4473993" cy="1180722"/>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4472C4">
                    <a:lumMod val="50000"/>
                  </a:srgbClr>
                </a:solidFill>
                <a:effectLst/>
                <a:uLnTx/>
                <a:uFillTx/>
                <a:latin typeface="Arial" panose="020B0604020202020204"/>
                <a:ea typeface="+mn-ea"/>
                <a:cs typeface="+mn-cs"/>
              </a:rPr>
              <a:t>Offer direct support, put you in touch with Council departments as needed as well as relevant support networks or services </a:t>
            </a:r>
          </a:p>
        </p:txBody>
      </p:sp>
      <p:sp>
        <p:nvSpPr>
          <p:cNvPr id="7" name="Rectangle: Rounded Corners 6">
            <a:extLst>
              <a:ext uri="{FF2B5EF4-FFF2-40B4-BE49-F238E27FC236}">
                <a16:creationId xmlns:a16="http://schemas.microsoft.com/office/drawing/2014/main" id="{354DF5DE-D20F-7D4E-0246-038453A4ED05}"/>
              </a:ext>
            </a:extLst>
          </p:cNvPr>
          <p:cNvSpPr/>
          <p:nvPr/>
        </p:nvSpPr>
        <p:spPr>
          <a:xfrm>
            <a:off x="4825160" y="1742419"/>
            <a:ext cx="4055811" cy="841366"/>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4472C4">
                    <a:lumMod val="50000"/>
                  </a:srgbClr>
                </a:solidFill>
                <a:effectLst/>
                <a:uLnTx/>
                <a:uFillTx/>
                <a:latin typeface="Arial" panose="020B0604020202020204"/>
                <a:ea typeface="+mn-ea"/>
                <a:cs typeface="+mn-cs"/>
              </a:rPr>
              <a:t>Submit reports on time and report any issues or delays as soon as possible</a:t>
            </a:r>
          </a:p>
        </p:txBody>
      </p:sp>
      <p:sp>
        <p:nvSpPr>
          <p:cNvPr id="8" name="Rectangle: Rounded Corners 7">
            <a:extLst>
              <a:ext uri="{FF2B5EF4-FFF2-40B4-BE49-F238E27FC236}">
                <a16:creationId xmlns:a16="http://schemas.microsoft.com/office/drawing/2014/main" id="{A385A8E0-6108-22C0-A6ED-082ACBDFD272}"/>
              </a:ext>
            </a:extLst>
          </p:cNvPr>
          <p:cNvSpPr/>
          <p:nvPr/>
        </p:nvSpPr>
        <p:spPr>
          <a:xfrm>
            <a:off x="4374502" y="4836408"/>
            <a:ext cx="4524816" cy="514601"/>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4472C4">
                    <a:lumMod val="50000"/>
                  </a:srgbClr>
                </a:solidFill>
                <a:effectLst/>
                <a:uLnTx/>
                <a:uFillTx/>
                <a:latin typeface="Arial" panose="020B0604020202020204"/>
                <a:ea typeface="+mn-ea"/>
                <a:cs typeface="+mn-cs"/>
              </a:rPr>
              <a:t>Meet with your monitoring officer quarterly </a:t>
            </a:r>
          </a:p>
        </p:txBody>
      </p:sp>
      <p:sp>
        <p:nvSpPr>
          <p:cNvPr id="9" name="Rectangle: Rounded Corners 8">
            <a:extLst>
              <a:ext uri="{FF2B5EF4-FFF2-40B4-BE49-F238E27FC236}">
                <a16:creationId xmlns:a16="http://schemas.microsoft.com/office/drawing/2014/main" id="{1A928C35-D7C5-2389-1E39-3E2CC63AE7C2}"/>
              </a:ext>
            </a:extLst>
          </p:cNvPr>
          <p:cNvSpPr/>
          <p:nvPr/>
        </p:nvSpPr>
        <p:spPr>
          <a:xfrm>
            <a:off x="4984446" y="3618626"/>
            <a:ext cx="3896525" cy="108333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4472C4">
                    <a:lumMod val="50000"/>
                  </a:srgbClr>
                </a:solidFill>
                <a:effectLst/>
                <a:uLnTx/>
                <a:uFillTx/>
                <a:latin typeface="Arial" panose="020B0604020202020204"/>
                <a:ea typeface="+mn-ea"/>
                <a:cs typeface="+mn-cs"/>
              </a:rPr>
              <a:t>Report on as much demographics data as you have capacity for, even if this is light touch / anecdotal</a:t>
            </a:r>
          </a:p>
        </p:txBody>
      </p:sp>
      <p:sp>
        <p:nvSpPr>
          <p:cNvPr id="11" name="Rectangle: Rounded Corners 10">
            <a:extLst>
              <a:ext uri="{FF2B5EF4-FFF2-40B4-BE49-F238E27FC236}">
                <a16:creationId xmlns:a16="http://schemas.microsoft.com/office/drawing/2014/main" id="{DD8955C1-4D3D-BE61-4321-66FC1EA40438}"/>
              </a:ext>
            </a:extLst>
          </p:cNvPr>
          <p:cNvSpPr/>
          <p:nvPr/>
        </p:nvSpPr>
        <p:spPr>
          <a:xfrm>
            <a:off x="4283000" y="2679944"/>
            <a:ext cx="4597971" cy="841366"/>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4472C4">
                    <a:lumMod val="50000"/>
                  </a:srgbClr>
                </a:solidFill>
                <a:effectLst/>
                <a:uLnTx/>
                <a:uFillTx/>
                <a:latin typeface="Arial" panose="020B0604020202020204"/>
                <a:ea typeface="+mn-ea"/>
                <a:cs typeface="+mn-cs"/>
              </a:rPr>
              <a:t>Report stats on your targets quarterly and provide evidence of your project’s success and expenditure by the end of your project</a:t>
            </a:r>
          </a:p>
        </p:txBody>
      </p:sp>
      <p:sp>
        <p:nvSpPr>
          <p:cNvPr id="12" name="Rectangle: Rounded Corners 11">
            <a:extLst>
              <a:ext uri="{FF2B5EF4-FFF2-40B4-BE49-F238E27FC236}">
                <a16:creationId xmlns:a16="http://schemas.microsoft.com/office/drawing/2014/main" id="{5E518BD5-F12A-A338-8D2D-1A88E02D6A5E}"/>
              </a:ext>
            </a:extLst>
          </p:cNvPr>
          <p:cNvSpPr/>
          <p:nvPr/>
        </p:nvSpPr>
        <p:spPr>
          <a:xfrm>
            <a:off x="307098" y="1774775"/>
            <a:ext cx="3975902" cy="803421"/>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4472C4">
                    <a:lumMod val="50000"/>
                  </a:srgbClr>
                </a:solidFill>
                <a:effectLst/>
                <a:uLnTx/>
                <a:uFillTx/>
                <a:latin typeface="Arial" panose="020B0604020202020204"/>
                <a:ea typeface="+mn-ea"/>
                <a:cs typeface="+mn-cs"/>
              </a:rPr>
              <a:t>Provide a user-friendly way to report back on your project </a:t>
            </a:r>
          </a:p>
        </p:txBody>
      </p:sp>
      <p:sp>
        <p:nvSpPr>
          <p:cNvPr id="13" name="Rectangle: Rounded Corners 12">
            <a:extLst>
              <a:ext uri="{FF2B5EF4-FFF2-40B4-BE49-F238E27FC236}">
                <a16:creationId xmlns:a16="http://schemas.microsoft.com/office/drawing/2014/main" id="{F56A7FFA-027B-C648-55D1-8BCF9F49CB9A}"/>
              </a:ext>
            </a:extLst>
          </p:cNvPr>
          <p:cNvSpPr/>
          <p:nvPr/>
        </p:nvSpPr>
        <p:spPr>
          <a:xfrm>
            <a:off x="307098" y="4843770"/>
            <a:ext cx="3886200" cy="529381"/>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4472C4">
                    <a:lumMod val="50000"/>
                  </a:srgbClr>
                </a:solidFill>
                <a:effectLst/>
                <a:uLnTx/>
                <a:uFillTx/>
                <a:latin typeface="Arial" panose="020B0604020202020204"/>
                <a:ea typeface="+mn-ea"/>
                <a:cs typeface="+mn-cs"/>
              </a:rPr>
              <a:t>Ensure payments are made on time</a:t>
            </a:r>
          </a:p>
        </p:txBody>
      </p:sp>
    </p:spTree>
    <p:extLst>
      <p:ext uri="{BB962C8B-B14F-4D97-AF65-F5344CB8AC3E}">
        <p14:creationId xmlns:p14="http://schemas.microsoft.com/office/powerpoint/2010/main" val="241740585"/>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291DC-C581-8CCF-A028-AE79CCC7870A}"/>
            </a:ext>
          </a:extLst>
        </p:cNvPr>
        <p:cNvGrpSpPr/>
        <p:nvPr/>
      </p:nvGrpSpPr>
      <p:grpSpPr>
        <a:xfrm>
          <a:off x="0" y="0"/>
          <a:ext cx="0" cy="0"/>
          <a:chOff x="0" y="0"/>
          <a:chExt cx="0" cy="0"/>
        </a:xfrm>
      </p:grpSpPr>
      <p:pic>
        <p:nvPicPr>
          <p:cNvPr id="7" name="Picture 6" descr="Person sitting and writing">
            <a:extLst>
              <a:ext uri="{FF2B5EF4-FFF2-40B4-BE49-F238E27FC236}">
                <a16:creationId xmlns:a16="http://schemas.microsoft.com/office/drawing/2014/main" id="{C33C4E8E-F12F-F1C7-B538-A993FD6FE97F}"/>
              </a:ext>
            </a:extLst>
          </p:cNvPr>
          <p:cNvPicPr preferRelativeResize="0">
            <a:picLocks/>
          </p:cNvPicPr>
          <p:nvPr/>
        </p:nvPicPr>
        <p:blipFill>
          <a:blip r:embed="rId3"/>
          <a:srcRect l="34737" r="17858"/>
          <a:stretch/>
        </p:blipFill>
        <p:spPr>
          <a:xfrm>
            <a:off x="6066291" y="0"/>
            <a:ext cx="4062447" cy="5715000"/>
          </a:xfrm>
          <a:prstGeom prst="rect">
            <a:avLst/>
          </a:prstGeom>
        </p:spPr>
      </p:pic>
      <p:sp>
        <p:nvSpPr>
          <p:cNvPr id="8" name="Rectangle 7">
            <a:extLst>
              <a:ext uri="{FF2B5EF4-FFF2-40B4-BE49-F238E27FC236}">
                <a16:creationId xmlns:a16="http://schemas.microsoft.com/office/drawing/2014/main" id="{5C7BD0AC-9CE7-31EF-D84C-81C9A289A33A}"/>
              </a:ext>
            </a:extLst>
          </p:cNvPr>
          <p:cNvSpPr/>
          <p:nvPr/>
        </p:nvSpPr>
        <p:spPr>
          <a:xfrm>
            <a:off x="112734" y="0"/>
            <a:ext cx="5085567" cy="5715000"/>
          </a:xfrm>
          <a:prstGeom prst="rect">
            <a:avLst/>
          </a:prstGeom>
          <a:solidFill>
            <a:srgbClr val="029FB0"/>
          </a:solidFill>
          <a:ln>
            <a:solidFill>
              <a:srgbClr val="029F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363A139-4E2D-EBAD-7FC5-13E4AD33E2B0}"/>
              </a:ext>
            </a:extLst>
          </p:cNvPr>
          <p:cNvSpPr>
            <a:spLocks noGrp="1"/>
          </p:cNvSpPr>
          <p:nvPr>
            <p:ph type="ctrTitle"/>
          </p:nvPr>
        </p:nvSpPr>
        <p:spPr>
          <a:xfrm>
            <a:off x="769532" y="1591778"/>
            <a:ext cx="4616355" cy="2531443"/>
          </a:xfrm>
        </p:spPr>
        <p:txBody>
          <a:bodyPr>
            <a:normAutofit/>
          </a:bodyPr>
          <a:lstStyle/>
          <a:p>
            <a:r>
              <a:rPr lang="en-US" sz="3600"/>
              <a:t>Monitoring:</a:t>
            </a:r>
            <a:br>
              <a:rPr lang="en-US" sz="3600"/>
            </a:br>
            <a:br>
              <a:rPr lang="en-US" sz="3600"/>
            </a:br>
            <a:r>
              <a:rPr lang="en-GB" sz="3600"/>
              <a:t>Collecting and reporting on demographic data</a:t>
            </a:r>
            <a:endParaRPr lang="en-US" sz="3600"/>
          </a:p>
        </p:txBody>
      </p:sp>
    </p:spTree>
    <p:extLst>
      <p:ext uri="{BB962C8B-B14F-4D97-AF65-F5344CB8AC3E}">
        <p14:creationId xmlns:p14="http://schemas.microsoft.com/office/powerpoint/2010/main" val="3896777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15363-39BC-6247-D73C-1721F1E4502C}"/>
              </a:ext>
            </a:extLst>
          </p:cNvPr>
          <p:cNvSpPr>
            <a:spLocks noGrp="1"/>
          </p:cNvSpPr>
          <p:nvPr>
            <p:ph type="title"/>
          </p:nvPr>
        </p:nvSpPr>
        <p:spPr/>
        <p:txBody>
          <a:bodyPr/>
          <a:lstStyle/>
          <a:p>
            <a:r>
              <a:rPr lang="en-GB" sz="2800" b="1" kern="100">
                <a:solidFill>
                  <a:srgbClr val="0F4761"/>
                </a:solidFill>
                <a:effectLst/>
                <a:latin typeface="Arial" panose="020B0604020202020204" pitchFamily="34" charset="0"/>
                <a:ea typeface="Times New Roman" panose="02020603050405020304" pitchFamily="18" charset="0"/>
                <a:cs typeface="Times New Roman" panose="02020603050405020304" pitchFamily="18" charset="0"/>
              </a:rPr>
              <a:t>Demographic data: why it </a:t>
            </a:r>
            <a:r>
              <a:rPr lang="en-GB" kern="100">
                <a:solidFill>
                  <a:srgbClr val="0F4761"/>
                </a:solidFill>
                <a:ea typeface="Times New Roman" panose="02020603050405020304" pitchFamily="18" charset="0"/>
                <a:cs typeface="Times New Roman" panose="02020603050405020304" pitchFamily="18" charset="0"/>
              </a:rPr>
              <a:t>m</a:t>
            </a:r>
            <a:r>
              <a:rPr lang="en-GB" sz="2800" b="1" kern="100">
                <a:solidFill>
                  <a:srgbClr val="0F4761"/>
                </a:solidFill>
                <a:effectLst/>
                <a:latin typeface="Arial" panose="020B0604020202020204" pitchFamily="34" charset="0"/>
                <a:ea typeface="Times New Roman" panose="02020603050405020304" pitchFamily="18" charset="0"/>
                <a:cs typeface="Times New Roman" panose="02020603050405020304" pitchFamily="18" charset="0"/>
              </a:rPr>
              <a:t>atters</a:t>
            </a:r>
            <a:br>
              <a:rPr lang="en-GB" sz="2800" b="1" kern="10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br>
            <a:endParaRPr lang="en-GB"/>
          </a:p>
        </p:txBody>
      </p:sp>
      <p:sp>
        <p:nvSpPr>
          <p:cNvPr id="3" name="Content Placeholder 2">
            <a:extLst>
              <a:ext uri="{FF2B5EF4-FFF2-40B4-BE49-F238E27FC236}">
                <a16:creationId xmlns:a16="http://schemas.microsoft.com/office/drawing/2014/main" id="{46576F2A-8CBB-E083-090F-CF595F34BDDB}"/>
              </a:ext>
            </a:extLst>
          </p:cNvPr>
          <p:cNvSpPr>
            <a:spLocks noGrp="1"/>
          </p:cNvSpPr>
          <p:nvPr>
            <p:ph idx="1"/>
          </p:nvPr>
        </p:nvSpPr>
        <p:spPr>
          <a:xfrm>
            <a:off x="628650" y="1498600"/>
            <a:ext cx="7886700" cy="4216399"/>
          </a:xfrm>
        </p:spPr>
        <p:txBody>
          <a:bodyPr>
            <a:normAutofit/>
          </a:bodyPr>
          <a:lstStyle/>
          <a:p>
            <a:pPr marL="0" indent="0">
              <a:lnSpc>
                <a:spcPct val="107000"/>
              </a:lnSpc>
              <a:spcAft>
                <a:spcPts val="800"/>
              </a:spcAft>
              <a:buNone/>
            </a:pPr>
            <a:r>
              <a:rPr lang="en-GB" sz="1800" kern="100">
                <a:solidFill>
                  <a:schemeClr val="accent1">
                    <a:lumMod val="50000"/>
                  </a:schemeClr>
                </a:solidFill>
                <a:latin typeface="+mn-lt"/>
                <a:ea typeface="Aptos" panose="020B0004020202020204" pitchFamily="34" charset="0"/>
                <a:cs typeface="Times New Roman" panose="02020603050405020304" pitchFamily="18" charset="0"/>
              </a:rPr>
              <a:t>Is </a:t>
            </a:r>
            <a:r>
              <a:rPr lang="en-GB" sz="1800" kern="100">
                <a:solidFill>
                  <a:schemeClr val="accent1">
                    <a:lumMod val="50000"/>
                  </a:schemeClr>
                </a:solidFill>
                <a:effectLst/>
                <a:latin typeface="+mn-lt"/>
                <a:ea typeface="Aptos" panose="020B0004020202020204" pitchFamily="34" charset="0"/>
                <a:cs typeface="Times New Roman" panose="02020603050405020304" pitchFamily="18" charset="0"/>
              </a:rPr>
              <a:t>the programme reaching and serving a diverse and representative group of people? Can we identify and address gaps in access or participation?</a:t>
            </a:r>
          </a:p>
          <a:p>
            <a:pPr marL="0" indent="0">
              <a:lnSpc>
                <a:spcPct val="107000"/>
              </a:lnSpc>
              <a:spcAft>
                <a:spcPts val="800"/>
              </a:spcAft>
              <a:buNone/>
            </a:pPr>
            <a:endParaRPr lang="en-GB" sz="1800" kern="100">
              <a:solidFill>
                <a:schemeClr val="accent1">
                  <a:lumMod val="50000"/>
                </a:schemeClr>
              </a:solidFill>
              <a:latin typeface="+mn-lt"/>
              <a:ea typeface="Aptos" panose="020B0004020202020204" pitchFamily="34" charset="0"/>
              <a:cs typeface="Times New Roman" panose="02020603050405020304" pitchFamily="18" charset="0"/>
            </a:endParaRPr>
          </a:p>
          <a:p>
            <a:pPr marL="0" indent="0">
              <a:lnSpc>
                <a:spcPct val="107000"/>
              </a:lnSpc>
              <a:spcAft>
                <a:spcPts val="800"/>
              </a:spcAft>
              <a:buNone/>
            </a:pPr>
            <a:r>
              <a:rPr lang="en-GB" sz="1800" kern="100">
                <a:solidFill>
                  <a:schemeClr val="accent1">
                    <a:lumMod val="50000"/>
                  </a:schemeClr>
                </a:solidFill>
                <a:latin typeface="+mn-lt"/>
                <a:ea typeface="Aptos" panose="020B0004020202020204" pitchFamily="34" charset="0"/>
                <a:cs typeface="Times New Roman" panose="02020603050405020304" pitchFamily="18" charset="0"/>
              </a:rPr>
              <a:t>W</a:t>
            </a:r>
            <a:r>
              <a:rPr lang="en-GB" sz="1800" kern="100">
                <a:solidFill>
                  <a:schemeClr val="accent1">
                    <a:lumMod val="50000"/>
                  </a:schemeClr>
                </a:solidFill>
                <a:effectLst/>
                <a:latin typeface="+mn-lt"/>
                <a:ea typeface="Aptos" panose="020B0004020202020204" pitchFamily="34" charset="0"/>
                <a:cs typeface="Times New Roman" panose="02020603050405020304" pitchFamily="18" charset="0"/>
              </a:rPr>
              <a:t>ho is benefiting from the programme? Do outcomes vary across different groups?</a:t>
            </a:r>
          </a:p>
          <a:p>
            <a:pPr marL="0" indent="0">
              <a:lnSpc>
                <a:spcPct val="107000"/>
              </a:lnSpc>
              <a:spcAft>
                <a:spcPts val="800"/>
              </a:spcAft>
              <a:buNone/>
            </a:pPr>
            <a:endParaRPr lang="en-GB" sz="1800" kern="100">
              <a:solidFill>
                <a:schemeClr val="accent1">
                  <a:lumMod val="50000"/>
                </a:schemeClr>
              </a:solidFill>
              <a:latin typeface="+mn-lt"/>
              <a:ea typeface="Aptos" panose="020B0004020202020204" pitchFamily="34" charset="0"/>
              <a:cs typeface="Times New Roman" panose="02020603050405020304" pitchFamily="18" charset="0"/>
            </a:endParaRPr>
          </a:p>
          <a:p>
            <a:pPr marL="0" indent="0">
              <a:lnSpc>
                <a:spcPct val="107000"/>
              </a:lnSpc>
              <a:spcAft>
                <a:spcPts val="800"/>
              </a:spcAft>
              <a:buNone/>
            </a:pPr>
            <a:r>
              <a:rPr lang="en-GB" sz="1800" kern="100">
                <a:solidFill>
                  <a:schemeClr val="accent1">
                    <a:lumMod val="50000"/>
                  </a:schemeClr>
                </a:solidFill>
                <a:latin typeface="+mn-lt"/>
                <a:ea typeface="Aptos" panose="020B0004020202020204" pitchFamily="34" charset="0"/>
                <a:cs typeface="Times New Roman" panose="02020603050405020304" pitchFamily="18" charset="0"/>
              </a:rPr>
              <a:t>How can we better allocate resources where they’re most needed</a:t>
            </a:r>
            <a:r>
              <a:rPr lang="en-GB" sz="1800" kern="100">
                <a:solidFill>
                  <a:schemeClr val="accent1">
                    <a:lumMod val="50000"/>
                  </a:schemeClr>
                </a:solidFill>
                <a:effectLst/>
                <a:latin typeface="+mn-lt"/>
                <a:ea typeface="Aptos" panose="020B0004020202020204" pitchFamily="34" charset="0"/>
                <a:cs typeface="Times New Roman" panose="02020603050405020304" pitchFamily="18" charset="0"/>
              </a:rPr>
              <a:t>?</a:t>
            </a:r>
          </a:p>
          <a:p>
            <a:pPr marL="0" indent="0">
              <a:lnSpc>
                <a:spcPct val="107000"/>
              </a:lnSpc>
              <a:spcAft>
                <a:spcPts val="800"/>
              </a:spcAft>
              <a:buNone/>
            </a:pPr>
            <a:endParaRPr lang="en-GB" sz="1800" kern="100">
              <a:solidFill>
                <a:schemeClr val="accent1">
                  <a:lumMod val="50000"/>
                </a:schemeClr>
              </a:solidFill>
              <a:effectLst/>
              <a:latin typeface="+mn-lt"/>
              <a:ea typeface="Aptos" panose="020B0004020202020204" pitchFamily="34" charset="0"/>
              <a:cs typeface="Times New Roman" panose="02020603050405020304" pitchFamily="18" charset="0"/>
            </a:endParaRPr>
          </a:p>
          <a:p>
            <a:pPr marL="0" indent="0">
              <a:lnSpc>
                <a:spcPct val="107000"/>
              </a:lnSpc>
              <a:spcAft>
                <a:spcPts val="800"/>
              </a:spcAft>
              <a:buNone/>
            </a:pPr>
            <a:r>
              <a:rPr lang="en-GB" sz="1800" kern="100">
                <a:solidFill>
                  <a:schemeClr val="accent1">
                    <a:lumMod val="50000"/>
                  </a:schemeClr>
                </a:solidFill>
                <a:effectLst/>
                <a:latin typeface="+mn-lt"/>
                <a:ea typeface="Aptos" panose="020B0004020202020204" pitchFamily="34" charset="0"/>
                <a:cs typeface="Times New Roman" panose="02020603050405020304" pitchFamily="18" charset="0"/>
              </a:rPr>
              <a:t>Can we show that public</a:t>
            </a:r>
            <a:r>
              <a:rPr lang="en-GB" sz="1800" kern="100">
                <a:solidFill>
                  <a:schemeClr val="accent1">
                    <a:lumMod val="50000"/>
                  </a:schemeClr>
                </a:solidFill>
                <a:latin typeface="+mn-lt"/>
                <a:ea typeface="Aptos" panose="020B0004020202020204" pitchFamily="34" charset="0"/>
                <a:cs typeface="Times New Roman" panose="02020603050405020304" pitchFamily="18" charset="0"/>
              </a:rPr>
              <a:t> funds are being used effectively and equitably?</a:t>
            </a:r>
            <a:endParaRPr lang="en-GB" sz="1800" b="1" kern="100">
              <a:solidFill>
                <a:schemeClr val="accent1">
                  <a:lumMod val="50000"/>
                </a:schemeClr>
              </a:solidFill>
              <a:effectLst/>
              <a:latin typeface="+mn-lt"/>
              <a:ea typeface="Aptos" panose="020B000402020202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8B695A8E-68C7-129D-D9DD-52BC2CF24AB0}"/>
              </a:ext>
            </a:extLst>
          </p:cNvPr>
          <p:cNvSpPr/>
          <p:nvPr/>
        </p:nvSpPr>
        <p:spPr>
          <a:xfrm>
            <a:off x="553196" y="1123950"/>
            <a:ext cx="2205069" cy="381000"/>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a:ea typeface="Aptos" panose="020B0004020202020204" pitchFamily="34" charset="0"/>
                <a:cs typeface="Times New Roman" panose="02020603050405020304" pitchFamily="18" charset="0"/>
              </a:rPr>
              <a:t>Measuring Impact</a:t>
            </a:r>
          </a:p>
        </p:txBody>
      </p:sp>
      <p:sp>
        <p:nvSpPr>
          <p:cNvPr id="6" name="Rectangle: Rounded Corners 5">
            <a:extLst>
              <a:ext uri="{FF2B5EF4-FFF2-40B4-BE49-F238E27FC236}">
                <a16:creationId xmlns:a16="http://schemas.microsoft.com/office/drawing/2014/main" id="{F704EBAF-3AA6-39E9-14E2-D11695BF15FD}"/>
              </a:ext>
            </a:extLst>
          </p:cNvPr>
          <p:cNvSpPr/>
          <p:nvPr/>
        </p:nvSpPr>
        <p:spPr>
          <a:xfrm>
            <a:off x="553195" y="3572932"/>
            <a:ext cx="4323605" cy="453649"/>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a:ea typeface="Aptos" panose="020B0004020202020204" pitchFamily="34" charset="0"/>
                <a:cs typeface="Times New Roman" panose="02020603050405020304" pitchFamily="18" charset="0"/>
              </a:rPr>
              <a:t>Informing Future Funding Decisions</a:t>
            </a:r>
          </a:p>
        </p:txBody>
      </p:sp>
      <p:sp>
        <p:nvSpPr>
          <p:cNvPr id="7" name="Rectangle: Rounded Corners 6">
            <a:extLst>
              <a:ext uri="{FF2B5EF4-FFF2-40B4-BE49-F238E27FC236}">
                <a16:creationId xmlns:a16="http://schemas.microsoft.com/office/drawing/2014/main" id="{C39FEC40-740A-FA77-6316-1B092E64AAEB}"/>
              </a:ext>
            </a:extLst>
          </p:cNvPr>
          <p:cNvSpPr/>
          <p:nvPr/>
        </p:nvSpPr>
        <p:spPr>
          <a:xfrm>
            <a:off x="553196" y="2386552"/>
            <a:ext cx="3602069" cy="381000"/>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a:ea typeface="Aptos" panose="020B0004020202020204" pitchFamily="34" charset="0"/>
                <a:cs typeface="Times New Roman" panose="02020603050405020304" pitchFamily="18" charset="0"/>
              </a:rPr>
              <a:t>Ensuring Equity and Inclusion</a:t>
            </a:r>
          </a:p>
        </p:txBody>
      </p:sp>
      <p:sp>
        <p:nvSpPr>
          <p:cNvPr id="8" name="Rectangle: Rounded Corners 7">
            <a:extLst>
              <a:ext uri="{FF2B5EF4-FFF2-40B4-BE49-F238E27FC236}">
                <a16:creationId xmlns:a16="http://schemas.microsoft.com/office/drawing/2014/main" id="{71E8E898-353B-D05F-6E2E-42ACEB2E322F}"/>
              </a:ext>
            </a:extLst>
          </p:cNvPr>
          <p:cNvSpPr/>
          <p:nvPr/>
        </p:nvSpPr>
        <p:spPr>
          <a:xfrm>
            <a:off x="553196" y="4680290"/>
            <a:ext cx="3913219" cy="381000"/>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a:ea typeface="Aptos" panose="020B0004020202020204" pitchFamily="34" charset="0"/>
                <a:cs typeface="Times New Roman" panose="02020603050405020304" pitchFamily="18" charset="0"/>
              </a:rPr>
              <a:t>Accountability and Transparency</a:t>
            </a:r>
          </a:p>
        </p:txBody>
      </p:sp>
    </p:spTree>
    <p:extLst>
      <p:ext uri="{BB962C8B-B14F-4D97-AF65-F5344CB8AC3E}">
        <p14:creationId xmlns:p14="http://schemas.microsoft.com/office/powerpoint/2010/main" val="1773405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BC82C-6D12-7D0B-FA2A-E3669A23E7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A74D68-0004-1D05-C986-EF662E02BC0A}"/>
              </a:ext>
            </a:extLst>
          </p:cNvPr>
          <p:cNvSpPr>
            <a:spLocks noGrp="1"/>
          </p:cNvSpPr>
          <p:nvPr>
            <p:ph type="title"/>
          </p:nvPr>
        </p:nvSpPr>
        <p:spPr/>
        <p:txBody>
          <a:bodyPr/>
          <a:lstStyle/>
          <a:p>
            <a:r>
              <a:rPr lang="en-GB" sz="2800" b="1" kern="100">
                <a:solidFill>
                  <a:srgbClr val="0F4761"/>
                </a:solidFill>
                <a:effectLst/>
                <a:latin typeface="Arial" panose="020B0604020202020204" pitchFamily="34" charset="0"/>
                <a:ea typeface="Times New Roman" panose="02020603050405020304" pitchFamily="18" charset="0"/>
                <a:cs typeface="Times New Roman" panose="02020603050405020304" pitchFamily="18" charset="0"/>
              </a:rPr>
              <a:t>What data </a:t>
            </a:r>
            <a:r>
              <a:rPr lang="en-GB" kern="100">
                <a:solidFill>
                  <a:srgbClr val="0F4761"/>
                </a:solidFill>
                <a:ea typeface="Times New Roman" panose="02020603050405020304" pitchFamily="18" charset="0"/>
                <a:cs typeface="Times New Roman" panose="02020603050405020304" pitchFamily="18" charset="0"/>
              </a:rPr>
              <a:t>c</a:t>
            </a:r>
            <a:r>
              <a:rPr lang="en-GB" sz="2800" b="1" kern="100">
                <a:solidFill>
                  <a:srgbClr val="0F4761"/>
                </a:solidFill>
                <a:effectLst/>
                <a:latin typeface="Arial" panose="020B0604020202020204" pitchFamily="34" charset="0"/>
                <a:ea typeface="Times New Roman" panose="02020603050405020304" pitchFamily="18" charset="0"/>
                <a:cs typeface="Times New Roman" panose="02020603050405020304" pitchFamily="18" charset="0"/>
              </a:rPr>
              <a:t>ould </a:t>
            </a:r>
            <a:r>
              <a:rPr lang="en-GB" kern="100">
                <a:solidFill>
                  <a:srgbClr val="0F4761"/>
                </a:solidFill>
                <a:ea typeface="Times New Roman" panose="02020603050405020304" pitchFamily="18" charset="0"/>
                <a:cs typeface="Times New Roman" panose="02020603050405020304" pitchFamily="18" charset="0"/>
              </a:rPr>
              <a:t>y</a:t>
            </a:r>
            <a:r>
              <a:rPr lang="en-GB" sz="2800" b="1" kern="100">
                <a:solidFill>
                  <a:srgbClr val="0F4761"/>
                </a:solidFill>
                <a:effectLst/>
                <a:latin typeface="Arial" panose="020B0604020202020204" pitchFamily="34" charset="0"/>
                <a:ea typeface="Times New Roman" panose="02020603050405020304" pitchFamily="18" charset="0"/>
                <a:cs typeface="Times New Roman" panose="02020603050405020304" pitchFamily="18" charset="0"/>
              </a:rPr>
              <a:t>ou </a:t>
            </a:r>
            <a:r>
              <a:rPr lang="en-GB" kern="100">
                <a:solidFill>
                  <a:srgbClr val="0F4761"/>
                </a:solidFill>
                <a:ea typeface="Times New Roman" panose="02020603050405020304" pitchFamily="18" charset="0"/>
                <a:cs typeface="Times New Roman" panose="02020603050405020304" pitchFamily="18" charset="0"/>
              </a:rPr>
              <a:t>c</a:t>
            </a:r>
            <a:r>
              <a:rPr lang="en-GB" sz="2800" b="1" kern="100">
                <a:solidFill>
                  <a:srgbClr val="0F4761"/>
                </a:solidFill>
                <a:effectLst/>
                <a:latin typeface="Arial" panose="020B0604020202020204" pitchFamily="34" charset="0"/>
                <a:ea typeface="Times New Roman" panose="02020603050405020304" pitchFamily="18" charset="0"/>
                <a:cs typeface="Times New Roman" panose="02020603050405020304" pitchFamily="18" charset="0"/>
              </a:rPr>
              <a:t>ollect</a:t>
            </a:r>
            <a:br>
              <a:rPr lang="en-GB" sz="2800" b="1" kern="10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br>
            <a:endParaRPr lang="en-GB"/>
          </a:p>
        </p:txBody>
      </p:sp>
      <p:sp>
        <p:nvSpPr>
          <p:cNvPr id="3" name="Content Placeholder 2">
            <a:extLst>
              <a:ext uri="{FF2B5EF4-FFF2-40B4-BE49-F238E27FC236}">
                <a16:creationId xmlns:a16="http://schemas.microsoft.com/office/drawing/2014/main" id="{AFD26A92-87CC-3DF4-982F-C9118B1ACC66}"/>
              </a:ext>
            </a:extLst>
          </p:cNvPr>
          <p:cNvSpPr>
            <a:spLocks noGrp="1"/>
          </p:cNvSpPr>
          <p:nvPr>
            <p:ph idx="1"/>
          </p:nvPr>
        </p:nvSpPr>
        <p:spPr>
          <a:xfrm>
            <a:off x="1003300" y="1339850"/>
            <a:ext cx="7137400" cy="4070878"/>
          </a:xfrm>
        </p:spPr>
        <p:txBody>
          <a:bodyPr>
            <a:normAutofit fontScale="92500" lnSpcReduction="10000"/>
          </a:bodyPr>
          <a:lstStyle/>
          <a:p>
            <a:pPr>
              <a:lnSpc>
                <a:spcPct val="107000"/>
              </a:lnSpc>
              <a:spcAft>
                <a:spcPts val="800"/>
              </a:spcAft>
            </a:pPr>
            <a:br>
              <a:rPr lang="en-GB" sz="1800" kern="100">
                <a:effectLst/>
                <a:latin typeface="Arial" panose="020B0604020202020204" pitchFamily="34" charset="0"/>
                <a:ea typeface="Aptos" panose="020B0004020202020204" pitchFamily="34" charset="0"/>
                <a:cs typeface="Times New Roman" panose="02020603050405020304" pitchFamily="18" charset="0"/>
              </a:rPr>
            </a:br>
            <a:r>
              <a:rPr lang="en-GB" sz="1800" kern="100">
                <a:effectLst/>
                <a:latin typeface="Arial" panose="020B0604020202020204" pitchFamily="34" charset="0"/>
                <a:ea typeface="Aptos" panose="020B0004020202020204" pitchFamily="34" charset="0"/>
                <a:cs typeface="Times New Roman" panose="02020603050405020304" pitchFamily="18" charset="0"/>
              </a:rPr>
              <a:t>Age				 	Disability</a:t>
            </a:r>
            <a:br>
              <a:rPr lang="en-GB" sz="1800" kern="100">
                <a:latin typeface="Aptos" panose="020B0004020202020204" pitchFamily="34" charset="0"/>
                <a:ea typeface="Aptos" panose="020B0004020202020204" pitchFamily="34" charset="0"/>
                <a:cs typeface="Times New Roman" panose="02020603050405020304" pitchFamily="18" charset="0"/>
              </a:rPr>
            </a:br>
            <a:r>
              <a:rPr lang="en-GB" sz="1800" kern="100">
                <a:effectLst/>
                <a:latin typeface="Arial" panose="020B0604020202020204" pitchFamily="34" charset="0"/>
                <a:ea typeface="Aptos" panose="020B0004020202020204" pitchFamily="34" charset="0"/>
                <a:cs typeface="Times New Roman" panose="02020603050405020304" pitchFamily="18" charset="0"/>
              </a:rPr>
              <a:t>Gender reassignment	 	Marriage and civil partnership</a:t>
            </a:r>
            <a:br>
              <a:rPr lang="en-GB" sz="1800" kern="100">
                <a:effectLst/>
                <a:latin typeface="Arial" panose="020B0604020202020204" pitchFamily="34" charset="0"/>
                <a:ea typeface="Aptos" panose="020B0004020202020204" pitchFamily="34" charset="0"/>
                <a:cs typeface="Times New Roman" panose="02020603050405020304" pitchFamily="18" charset="0"/>
              </a:rPr>
            </a:br>
            <a:r>
              <a:rPr lang="en-GB" sz="1800" kern="100">
                <a:effectLst/>
                <a:latin typeface="Arial" panose="020B0604020202020204" pitchFamily="34" charset="0"/>
                <a:ea typeface="Aptos" panose="020B0004020202020204" pitchFamily="34" charset="0"/>
                <a:cs typeface="Times New Roman" panose="02020603050405020304" pitchFamily="18" charset="0"/>
              </a:rPr>
              <a:t>Pregnancy and maternity	 	Race</a:t>
            </a:r>
            <a:br>
              <a:rPr lang="en-GB" sz="1800" kern="100">
                <a:effectLst/>
                <a:latin typeface="Arial" panose="020B0604020202020204" pitchFamily="34" charset="0"/>
                <a:ea typeface="Aptos" panose="020B0004020202020204" pitchFamily="34" charset="0"/>
                <a:cs typeface="Times New Roman" panose="02020603050405020304" pitchFamily="18" charset="0"/>
              </a:rPr>
            </a:br>
            <a:r>
              <a:rPr lang="en-GB" sz="1800" kern="100">
                <a:effectLst/>
                <a:latin typeface="Arial" panose="020B0604020202020204" pitchFamily="34" charset="0"/>
                <a:ea typeface="Aptos" panose="020B0004020202020204" pitchFamily="34" charset="0"/>
                <a:cs typeface="Times New Roman" panose="02020603050405020304" pitchFamily="18" charset="0"/>
              </a:rPr>
              <a:t>Religion or belief			Sex</a:t>
            </a:r>
            <a:br>
              <a:rPr lang="en-GB" sz="1800" kern="100">
                <a:effectLst/>
                <a:latin typeface="Arial" panose="020B0604020202020204" pitchFamily="34" charset="0"/>
                <a:ea typeface="Aptos" panose="020B0004020202020204" pitchFamily="34" charset="0"/>
                <a:cs typeface="Times New Roman" panose="02020603050405020304" pitchFamily="18" charset="0"/>
              </a:rPr>
            </a:br>
            <a:r>
              <a:rPr lang="en-GB" sz="1800" kern="100">
                <a:effectLst/>
                <a:latin typeface="Arial" panose="020B0604020202020204" pitchFamily="34" charset="0"/>
                <a:ea typeface="Aptos" panose="020B0004020202020204" pitchFamily="34" charset="0"/>
                <a:cs typeface="Times New Roman" panose="02020603050405020304" pitchFamily="18" charset="0"/>
              </a:rPr>
              <a:t>Sexual orientation</a:t>
            </a:r>
            <a:br>
              <a:rPr lang="en-GB" sz="1800" kern="100">
                <a:effectLst/>
                <a:latin typeface="Arial" panose="020B0604020202020204" pitchFamily="34" charset="0"/>
                <a:ea typeface="Aptos" panose="020B0004020202020204" pitchFamily="34" charset="0"/>
                <a:cs typeface="Times New Roman" panose="02020603050405020304" pitchFamily="18" charset="0"/>
              </a:rPr>
            </a:br>
            <a:endParaRPr lang="en-GB" sz="1800" kern="100">
              <a:effectLst/>
              <a:latin typeface="Arial" panose="020B0604020202020204" pitchFamily="34" charset="0"/>
              <a:ea typeface="Aptos" panose="020B0004020202020204" pitchFamily="34" charset="0"/>
              <a:cs typeface="Times New Roman" panose="02020603050405020304" pitchFamily="18" charset="0"/>
            </a:endParaRPr>
          </a:p>
          <a:p>
            <a:pPr>
              <a:lnSpc>
                <a:spcPct val="107000"/>
              </a:lnSpc>
              <a:spcAft>
                <a:spcPts val="800"/>
              </a:spcAft>
            </a:pPr>
            <a:br>
              <a:rPr lang="en-GB" sz="1800" kern="100">
                <a:effectLst/>
                <a:latin typeface="Arial" panose="020B0604020202020204" pitchFamily="34" charset="0"/>
                <a:ea typeface="Aptos" panose="020B0004020202020204" pitchFamily="34" charset="0"/>
                <a:cs typeface="Times New Roman" panose="02020603050405020304" pitchFamily="18" charset="0"/>
              </a:rPr>
            </a:br>
            <a:br>
              <a:rPr lang="en-GB" sz="1800" kern="100">
                <a:effectLst/>
                <a:latin typeface="Arial" panose="020B0604020202020204" pitchFamily="34" charset="0"/>
                <a:ea typeface="Aptos" panose="020B0004020202020204" pitchFamily="34" charset="0"/>
                <a:cs typeface="Times New Roman" panose="02020603050405020304" pitchFamily="18" charset="0"/>
              </a:rPr>
            </a:br>
            <a:r>
              <a:rPr lang="en-GB" sz="1800" kern="100">
                <a:effectLst/>
                <a:latin typeface="Arial" panose="020B0604020202020204" pitchFamily="34" charset="0"/>
                <a:ea typeface="Aptos" panose="020B0004020202020204" pitchFamily="34" charset="0"/>
                <a:cs typeface="Times New Roman" panose="02020603050405020304" pitchFamily="18" charset="0"/>
              </a:rPr>
              <a:t>Household income level		Sanctuary Seeker / NRPF Status</a:t>
            </a:r>
            <a:br>
              <a:rPr lang="en-GB" sz="1800" kern="100">
                <a:effectLst/>
                <a:latin typeface="Arial" panose="020B0604020202020204" pitchFamily="34" charset="0"/>
                <a:ea typeface="Aptos" panose="020B0004020202020204" pitchFamily="34" charset="0"/>
                <a:cs typeface="Times New Roman" panose="02020603050405020304" pitchFamily="18" charset="0"/>
              </a:rPr>
            </a:br>
            <a:r>
              <a:rPr lang="en-GB" sz="1800" kern="100">
                <a:effectLst/>
                <a:latin typeface="Arial" panose="020B0604020202020204" pitchFamily="34" charset="0"/>
                <a:ea typeface="Aptos" panose="020B0004020202020204" pitchFamily="34" charset="0"/>
                <a:cs typeface="Times New Roman" panose="02020603050405020304" pitchFamily="18" charset="0"/>
              </a:rPr>
              <a:t>Employment status			Carers</a:t>
            </a:r>
            <a:br>
              <a:rPr lang="en-GB" sz="1800" kern="100">
                <a:effectLst/>
                <a:latin typeface="Arial" panose="020B0604020202020204" pitchFamily="34" charset="0"/>
                <a:ea typeface="Aptos" panose="020B0004020202020204" pitchFamily="34" charset="0"/>
                <a:cs typeface="Times New Roman" panose="02020603050405020304" pitchFamily="18" charset="0"/>
              </a:rPr>
            </a:br>
            <a:r>
              <a:rPr lang="en-GB" sz="1800" kern="100">
                <a:effectLst/>
                <a:latin typeface="Arial" panose="020B0604020202020204" pitchFamily="34" charset="0"/>
                <a:ea typeface="Aptos" panose="020B0004020202020204" pitchFamily="34" charset="0"/>
                <a:cs typeface="Times New Roman" panose="02020603050405020304" pitchFamily="18" charset="0"/>
              </a:rPr>
              <a:t>Educational Background		Postcode</a:t>
            </a:r>
            <a:br>
              <a:rPr lang="en-GB" sz="1800" kern="100">
                <a:effectLst/>
                <a:latin typeface="Arial" panose="020B0604020202020204" pitchFamily="34" charset="0"/>
                <a:ea typeface="Aptos" panose="020B0004020202020204" pitchFamily="34" charset="0"/>
                <a:cs typeface="Times New Roman" panose="02020603050405020304" pitchFamily="18" charset="0"/>
              </a:rPr>
            </a:br>
            <a:r>
              <a:rPr lang="en-GB" sz="1800" kern="100">
                <a:effectLst/>
                <a:latin typeface="Arial" panose="020B0604020202020204" pitchFamily="34" charset="0"/>
                <a:ea typeface="Aptos" panose="020B0004020202020204" pitchFamily="34" charset="0"/>
                <a:cs typeface="Times New Roman" panose="02020603050405020304" pitchFamily="18" charset="0"/>
              </a:rPr>
              <a:t>Financial hardship indicators (e.g., access to free school meals, housing benefits)</a:t>
            </a:r>
            <a:br>
              <a:rPr lang="en-GB" sz="1800" kern="100">
                <a:latin typeface="Aptos" panose="020B0004020202020204" pitchFamily="34" charset="0"/>
                <a:ea typeface="Aptos" panose="020B0004020202020204" pitchFamily="34" charset="0"/>
                <a:cs typeface="Times New Roman" panose="02020603050405020304" pitchFamily="18" charset="0"/>
              </a:rPr>
            </a:br>
            <a:endParaRPr lang="en-GB" sz="1800" kern="100">
              <a:effectLst/>
              <a:highlight>
                <a:srgbClr val="FFFF00"/>
              </a:highlight>
              <a:latin typeface="Arial" panose="020B0604020202020204" pitchFamily="34" charset="0"/>
              <a:ea typeface="Aptos" panose="020B000402020202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A53A5CA5-24CA-9835-1C38-D3E272C3F684}"/>
              </a:ext>
            </a:extLst>
          </p:cNvPr>
          <p:cNvSpPr/>
          <p:nvPr/>
        </p:nvSpPr>
        <p:spPr>
          <a:xfrm>
            <a:off x="1003300" y="1121689"/>
            <a:ext cx="5568950" cy="436322"/>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ts val="800"/>
              </a:spcBef>
              <a:spcAft>
                <a:spcPts val="40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Protected Characteristics (UK Equality Act 2010):</a:t>
            </a:r>
            <a:endPar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9B3F0C4A-9931-3217-B900-EEC321F335A2}"/>
              </a:ext>
            </a:extLst>
          </p:cNvPr>
          <p:cNvSpPr/>
          <p:nvPr/>
        </p:nvSpPr>
        <p:spPr>
          <a:xfrm>
            <a:off x="1003300" y="3210706"/>
            <a:ext cx="4349750" cy="436322"/>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ts val="800"/>
              </a:spcBef>
              <a:spcAft>
                <a:spcPts val="40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Additional Socioeconomic Indicators:</a:t>
            </a:r>
            <a:endPar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6431349"/>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C6D67-6F82-E7FA-8D20-4B66E252C0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2BE1D5-FD7B-24A4-1D83-DF3B6907A08D}"/>
              </a:ext>
            </a:extLst>
          </p:cNvPr>
          <p:cNvSpPr>
            <a:spLocks noGrp="1"/>
          </p:cNvSpPr>
          <p:nvPr>
            <p:ph type="title"/>
          </p:nvPr>
        </p:nvSpPr>
        <p:spPr/>
        <p:txBody>
          <a:bodyPr/>
          <a:lstStyle/>
          <a:p>
            <a:r>
              <a:rPr lang="en-GB" sz="2800" b="1" kern="100">
                <a:solidFill>
                  <a:srgbClr val="0F4761"/>
                </a:solidFill>
                <a:effectLst/>
                <a:latin typeface="Arial" panose="020B0604020202020204" pitchFamily="34" charset="0"/>
                <a:ea typeface="Times New Roman" panose="02020603050405020304" pitchFamily="18" charset="0"/>
                <a:cs typeface="Times New Roman" panose="02020603050405020304" pitchFamily="18" charset="0"/>
              </a:rPr>
              <a:t>What data </a:t>
            </a:r>
            <a:r>
              <a:rPr lang="en-GB" kern="100">
                <a:solidFill>
                  <a:srgbClr val="0F4761"/>
                </a:solidFill>
                <a:ea typeface="Times New Roman" panose="02020603050405020304" pitchFamily="18" charset="0"/>
                <a:cs typeface="Times New Roman" panose="02020603050405020304" pitchFamily="18" charset="0"/>
              </a:rPr>
              <a:t>c</a:t>
            </a:r>
            <a:r>
              <a:rPr lang="en-GB" sz="2800" b="1" kern="100">
                <a:solidFill>
                  <a:srgbClr val="0F4761"/>
                </a:solidFill>
                <a:effectLst/>
                <a:latin typeface="Arial" panose="020B0604020202020204" pitchFamily="34" charset="0"/>
                <a:ea typeface="Times New Roman" panose="02020603050405020304" pitchFamily="18" charset="0"/>
                <a:cs typeface="Times New Roman" panose="02020603050405020304" pitchFamily="18" charset="0"/>
              </a:rPr>
              <a:t>ould </a:t>
            </a:r>
            <a:r>
              <a:rPr lang="en-GB" kern="100">
                <a:solidFill>
                  <a:srgbClr val="0F4761"/>
                </a:solidFill>
                <a:ea typeface="Times New Roman" panose="02020603050405020304" pitchFamily="18" charset="0"/>
                <a:cs typeface="Times New Roman" panose="02020603050405020304" pitchFamily="18" charset="0"/>
              </a:rPr>
              <a:t>y</a:t>
            </a:r>
            <a:r>
              <a:rPr lang="en-GB" sz="2800" b="1" kern="100">
                <a:solidFill>
                  <a:srgbClr val="0F4761"/>
                </a:solidFill>
                <a:effectLst/>
                <a:latin typeface="Arial" panose="020B0604020202020204" pitchFamily="34" charset="0"/>
                <a:ea typeface="Times New Roman" panose="02020603050405020304" pitchFamily="18" charset="0"/>
                <a:cs typeface="Times New Roman" panose="02020603050405020304" pitchFamily="18" charset="0"/>
              </a:rPr>
              <a:t>ou </a:t>
            </a:r>
            <a:r>
              <a:rPr lang="en-GB" kern="100">
                <a:solidFill>
                  <a:srgbClr val="0F4761"/>
                </a:solidFill>
                <a:ea typeface="Times New Roman" panose="02020603050405020304" pitchFamily="18" charset="0"/>
                <a:cs typeface="Times New Roman" panose="02020603050405020304" pitchFamily="18" charset="0"/>
              </a:rPr>
              <a:t>c</a:t>
            </a:r>
            <a:r>
              <a:rPr lang="en-GB" sz="2800" b="1" kern="100">
                <a:solidFill>
                  <a:srgbClr val="0F4761"/>
                </a:solidFill>
                <a:effectLst/>
                <a:latin typeface="Arial" panose="020B0604020202020204" pitchFamily="34" charset="0"/>
                <a:ea typeface="Times New Roman" panose="02020603050405020304" pitchFamily="18" charset="0"/>
                <a:cs typeface="Times New Roman" panose="02020603050405020304" pitchFamily="18" charset="0"/>
              </a:rPr>
              <a:t>ollect</a:t>
            </a:r>
            <a:r>
              <a:rPr lang="en-GB" kern="100">
                <a:solidFill>
                  <a:srgbClr val="0F4761"/>
                </a:solidFill>
                <a:ea typeface="Times New Roman" panose="02020603050405020304" pitchFamily="18" charset="0"/>
                <a:cs typeface="Times New Roman" panose="02020603050405020304" pitchFamily="18" charset="0"/>
              </a:rPr>
              <a:t> - continued</a:t>
            </a:r>
            <a:br>
              <a:rPr lang="en-GB" sz="2800" b="1" kern="10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br>
            <a:endParaRPr lang="en-GB"/>
          </a:p>
        </p:txBody>
      </p:sp>
      <p:graphicFrame>
        <p:nvGraphicFramePr>
          <p:cNvPr id="4" name="Table 3">
            <a:extLst>
              <a:ext uri="{FF2B5EF4-FFF2-40B4-BE49-F238E27FC236}">
                <a16:creationId xmlns:a16="http://schemas.microsoft.com/office/drawing/2014/main" id="{5BC5A795-4773-3674-01E7-2E5DE5DED9D7}"/>
              </a:ext>
            </a:extLst>
          </p:cNvPr>
          <p:cNvGraphicFramePr>
            <a:graphicFrameLocks noGrp="1"/>
          </p:cNvGraphicFramePr>
          <p:nvPr>
            <p:extLst>
              <p:ext uri="{D42A27DB-BD31-4B8C-83A1-F6EECF244321}">
                <p14:modId xmlns:p14="http://schemas.microsoft.com/office/powerpoint/2010/main" val="2813086252"/>
              </p:ext>
            </p:extLst>
          </p:nvPr>
        </p:nvGraphicFramePr>
        <p:xfrm>
          <a:off x="413359" y="897609"/>
          <a:ext cx="8432395" cy="3206031"/>
        </p:xfrm>
        <a:graphic>
          <a:graphicData uri="http://schemas.openxmlformats.org/drawingml/2006/table">
            <a:tbl>
              <a:tblPr firstRow="1" firstCol="1" bandRow="1">
                <a:tableStyleId>{5A111915-BE36-4E01-A7E5-04B1672EAD32}</a:tableStyleId>
              </a:tblPr>
              <a:tblGrid>
                <a:gridCol w="2352920">
                  <a:extLst>
                    <a:ext uri="{9D8B030D-6E8A-4147-A177-3AD203B41FA5}">
                      <a16:colId xmlns:a16="http://schemas.microsoft.com/office/drawing/2014/main" val="1926626604"/>
                    </a:ext>
                  </a:extLst>
                </a:gridCol>
                <a:gridCol w="6079475">
                  <a:extLst>
                    <a:ext uri="{9D8B030D-6E8A-4147-A177-3AD203B41FA5}">
                      <a16:colId xmlns:a16="http://schemas.microsoft.com/office/drawing/2014/main" val="2371089693"/>
                    </a:ext>
                  </a:extLst>
                </a:gridCol>
              </a:tblGrid>
              <a:tr h="317378">
                <a:tc>
                  <a:txBody>
                    <a:bodyPr/>
                    <a:lstStyle/>
                    <a:p>
                      <a:pPr marL="0" lvl="0" indent="0">
                        <a:buFont typeface="Arial" panose="020B0604020202020204" pitchFamily="34" charset="0"/>
                        <a:buNone/>
                      </a:pPr>
                      <a:r>
                        <a:rPr lang="en-GB" sz="1400">
                          <a:effectLst/>
                        </a:rPr>
                        <a:t>Protected Characteristic</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91587" marR="61058" marT="61058" marB="53425"/>
                </a:tc>
                <a:tc>
                  <a:txBody>
                    <a:bodyPr/>
                    <a:lstStyle/>
                    <a:p>
                      <a:pPr marL="0" lvl="0" indent="0">
                        <a:buFont typeface="Arial" panose="020B0604020202020204" pitchFamily="34" charset="0"/>
                        <a:buNone/>
                      </a:pPr>
                      <a:r>
                        <a:rPr lang="en-GB" sz="1400">
                          <a:effectLst/>
                        </a:rPr>
                        <a:t>Categories</a:t>
                      </a:r>
                      <a:endParaRPr lang="en-GB" sz="1200">
                        <a:effectLst/>
                        <a:latin typeface="Aptos" panose="020B0004020202020204" pitchFamily="34" charset="0"/>
                        <a:ea typeface="Aptos" panose="020B0004020202020204" pitchFamily="34" charset="0"/>
                        <a:cs typeface="Aptos" panose="020B0004020202020204" pitchFamily="34" charset="0"/>
                      </a:endParaRPr>
                    </a:p>
                  </a:txBody>
                  <a:tcPr marL="91587" marR="61058" marT="61058" marB="53425"/>
                </a:tc>
                <a:extLst>
                  <a:ext uri="{0D108BD9-81ED-4DB2-BD59-A6C34878D82A}">
                    <a16:rowId xmlns:a16="http://schemas.microsoft.com/office/drawing/2014/main" val="2419093237"/>
                  </a:ext>
                </a:extLst>
              </a:tr>
              <a:tr h="287871">
                <a:tc>
                  <a:txBody>
                    <a:bodyPr/>
                    <a:lstStyle/>
                    <a:p>
                      <a:pPr marL="0" lvl="0" indent="0">
                        <a:buFont typeface="Arial" panose="020B0604020202020204" pitchFamily="34" charset="0"/>
                        <a:buNone/>
                      </a:pPr>
                      <a:r>
                        <a:rPr lang="en-GB" sz="1200">
                          <a:effectLst/>
                        </a:rPr>
                        <a:t>Age</a:t>
                      </a:r>
                      <a:endParaRPr lang="en-GB" sz="1200">
                        <a:effectLst/>
                        <a:latin typeface="Aptos" panose="020B0004020202020204" pitchFamily="34" charset="0"/>
                        <a:ea typeface="Aptos" panose="020B0004020202020204" pitchFamily="34" charset="0"/>
                        <a:cs typeface="Aptos" panose="020B0004020202020204" pitchFamily="34" charset="0"/>
                      </a:endParaRPr>
                    </a:p>
                  </a:txBody>
                  <a:tcPr marL="91587" marR="61058" marT="61058" marB="53425"/>
                </a:tc>
                <a:tc>
                  <a:txBody>
                    <a:bodyPr/>
                    <a:lstStyle/>
                    <a:p>
                      <a:pPr marL="0" lvl="0" indent="0">
                        <a:buFont typeface="Arial" panose="020B0604020202020204" pitchFamily="34" charset="0"/>
                        <a:buNone/>
                      </a:pPr>
                      <a:r>
                        <a:rPr lang="en-GB" sz="1200">
                          <a:effectLst/>
                        </a:rPr>
                        <a:t>Under 18, 18-24, 25-34, 35-44, 45-54, 55-64, 65+</a:t>
                      </a:r>
                      <a:endParaRPr lang="en-GB" sz="1200">
                        <a:effectLst/>
                        <a:latin typeface="Aptos" panose="020B0004020202020204" pitchFamily="34" charset="0"/>
                        <a:ea typeface="Aptos" panose="020B0004020202020204" pitchFamily="34" charset="0"/>
                        <a:cs typeface="Aptos" panose="020B0004020202020204" pitchFamily="34" charset="0"/>
                      </a:endParaRPr>
                    </a:p>
                  </a:txBody>
                  <a:tcPr marL="91587" marR="61058" marT="61058" marB="53425"/>
                </a:tc>
                <a:extLst>
                  <a:ext uri="{0D108BD9-81ED-4DB2-BD59-A6C34878D82A}">
                    <a16:rowId xmlns:a16="http://schemas.microsoft.com/office/drawing/2014/main" val="941539212"/>
                  </a:ext>
                </a:extLst>
              </a:tr>
              <a:tr h="287871">
                <a:tc>
                  <a:txBody>
                    <a:bodyPr/>
                    <a:lstStyle/>
                    <a:p>
                      <a:pPr marL="0" lvl="0" indent="0">
                        <a:buFont typeface="Arial" panose="020B0604020202020204" pitchFamily="34" charset="0"/>
                        <a:buNone/>
                      </a:pPr>
                      <a:r>
                        <a:rPr lang="en-GB" sz="1200">
                          <a:effectLst/>
                        </a:rPr>
                        <a:t>Disability</a:t>
                      </a:r>
                      <a:endParaRPr lang="en-GB" sz="1200">
                        <a:effectLst/>
                        <a:latin typeface="Aptos" panose="020B0004020202020204" pitchFamily="34" charset="0"/>
                        <a:ea typeface="Aptos" panose="020B0004020202020204" pitchFamily="34" charset="0"/>
                        <a:cs typeface="Aptos" panose="020B0004020202020204" pitchFamily="34" charset="0"/>
                      </a:endParaRPr>
                    </a:p>
                  </a:txBody>
                  <a:tcPr marL="91587" marR="61058" marT="61058" marB="53425"/>
                </a:tc>
                <a:tc>
                  <a:txBody>
                    <a:bodyPr/>
                    <a:lstStyle/>
                    <a:p>
                      <a:pPr marL="0" lvl="0" indent="0">
                        <a:buFont typeface="Arial" panose="020B0604020202020204" pitchFamily="34" charset="0"/>
                        <a:buNone/>
                      </a:pPr>
                      <a:r>
                        <a:rPr lang="en-GB" sz="1200">
                          <a:effectLst/>
                        </a:rPr>
                        <a:t>Yes, No, Prefer not to say</a:t>
                      </a:r>
                      <a:endParaRPr lang="en-GB" sz="1200">
                        <a:effectLst/>
                        <a:latin typeface="Aptos" panose="020B0004020202020204" pitchFamily="34" charset="0"/>
                        <a:ea typeface="Aptos" panose="020B0004020202020204" pitchFamily="34" charset="0"/>
                        <a:cs typeface="Aptos" panose="020B0004020202020204" pitchFamily="34" charset="0"/>
                      </a:endParaRPr>
                    </a:p>
                  </a:txBody>
                  <a:tcPr marL="91587" marR="61058" marT="61058" marB="53425"/>
                </a:tc>
                <a:extLst>
                  <a:ext uri="{0D108BD9-81ED-4DB2-BD59-A6C34878D82A}">
                    <a16:rowId xmlns:a16="http://schemas.microsoft.com/office/drawing/2014/main" val="868775898"/>
                  </a:ext>
                </a:extLst>
              </a:tr>
              <a:tr h="287871">
                <a:tc>
                  <a:txBody>
                    <a:bodyPr/>
                    <a:lstStyle/>
                    <a:p>
                      <a:pPr marL="0" lvl="0" indent="0">
                        <a:buFont typeface="Arial" panose="020B0604020202020204" pitchFamily="34" charset="0"/>
                        <a:buNone/>
                      </a:pPr>
                      <a:r>
                        <a:rPr lang="en-GB" sz="1200">
                          <a:effectLst/>
                        </a:rPr>
                        <a:t>Gender reassignment</a:t>
                      </a:r>
                      <a:endParaRPr lang="en-GB" sz="1200">
                        <a:effectLst/>
                        <a:latin typeface="Aptos" panose="020B0004020202020204" pitchFamily="34" charset="0"/>
                        <a:ea typeface="Aptos" panose="020B0004020202020204" pitchFamily="34" charset="0"/>
                        <a:cs typeface="Aptos" panose="020B0004020202020204" pitchFamily="34" charset="0"/>
                      </a:endParaRPr>
                    </a:p>
                  </a:txBody>
                  <a:tcPr marL="91587" marR="61058" marT="61058" marB="53425"/>
                </a:tc>
                <a:tc>
                  <a:txBody>
                    <a:bodyPr/>
                    <a:lstStyle/>
                    <a:p>
                      <a:pPr marL="0" lvl="0" indent="0">
                        <a:buFont typeface="Arial" panose="020B0604020202020204" pitchFamily="34" charset="0"/>
                        <a:buNone/>
                      </a:pPr>
                      <a:r>
                        <a:rPr lang="en-GB" sz="1200">
                          <a:effectLst/>
                        </a:rPr>
                        <a:t>Yes, No, Prefer not to say</a:t>
                      </a:r>
                      <a:endParaRPr lang="en-GB" sz="1200">
                        <a:effectLst/>
                        <a:latin typeface="Aptos" panose="020B0004020202020204" pitchFamily="34" charset="0"/>
                        <a:ea typeface="Aptos" panose="020B0004020202020204" pitchFamily="34" charset="0"/>
                        <a:cs typeface="Aptos" panose="020B0004020202020204" pitchFamily="34" charset="0"/>
                      </a:endParaRPr>
                    </a:p>
                  </a:txBody>
                  <a:tcPr marL="91587" marR="61058" marT="61058" marB="53425"/>
                </a:tc>
                <a:extLst>
                  <a:ext uri="{0D108BD9-81ED-4DB2-BD59-A6C34878D82A}">
                    <a16:rowId xmlns:a16="http://schemas.microsoft.com/office/drawing/2014/main" val="1268922713"/>
                  </a:ext>
                </a:extLst>
              </a:tr>
              <a:tr h="303568">
                <a:tc>
                  <a:txBody>
                    <a:bodyPr/>
                    <a:lstStyle/>
                    <a:p>
                      <a:pPr marL="0" lvl="0" indent="0">
                        <a:buFont typeface="Arial" panose="020B0604020202020204" pitchFamily="34" charset="0"/>
                        <a:buNone/>
                      </a:pPr>
                      <a:r>
                        <a:rPr lang="en-GB" sz="1200">
                          <a:effectLst/>
                        </a:rPr>
                        <a:t>Marriage and civil partnership</a:t>
                      </a:r>
                      <a:endParaRPr lang="en-GB" sz="1200">
                        <a:effectLst/>
                        <a:latin typeface="Aptos" panose="020B0004020202020204" pitchFamily="34" charset="0"/>
                        <a:ea typeface="Aptos" panose="020B0004020202020204" pitchFamily="34" charset="0"/>
                        <a:cs typeface="Aptos" panose="020B0004020202020204" pitchFamily="34" charset="0"/>
                      </a:endParaRPr>
                    </a:p>
                  </a:txBody>
                  <a:tcPr marL="91587" marR="61058" marT="61058" marB="53425"/>
                </a:tc>
                <a:tc>
                  <a:txBody>
                    <a:bodyPr/>
                    <a:lstStyle/>
                    <a:p>
                      <a:pPr marL="0" lvl="0" indent="0">
                        <a:buFont typeface="Arial" panose="020B0604020202020204" pitchFamily="34" charset="0"/>
                        <a:buNone/>
                      </a:pPr>
                      <a:r>
                        <a:rPr lang="en-GB" sz="1200">
                          <a:effectLst/>
                        </a:rPr>
                        <a:t>Married, Civil partnership, Single, Divorced, Widowed, Prefer not to say</a:t>
                      </a:r>
                      <a:endParaRPr lang="en-GB" sz="1200">
                        <a:effectLst/>
                        <a:latin typeface="Aptos" panose="020B0004020202020204" pitchFamily="34" charset="0"/>
                        <a:ea typeface="Aptos" panose="020B0004020202020204" pitchFamily="34" charset="0"/>
                        <a:cs typeface="Aptos" panose="020B0004020202020204" pitchFamily="34" charset="0"/>
                      </a:endParaRPr>
                    </a:p>
                  </a:txBody>
                  <a:tcPr marL="91587" marR="61058" marT="61058" marB="53425"/>
                </a:tc>
                <a:extLst>
                  <a:ext uri="{0D108BD9-81ED-4DB2-BD59-A6C34878D82A}">
                    <a16:rowId xmlns:a16="http://schemas.microsoft.com/office/drawing/2014/main" val="4211078763"/>
                  </a:ext>
                </a:extLst>
              </a:tr>
              <a:tr h="293496">
                <a:tc>
                  <a:txBody>
                    <a:bodyPr/>
                    <a:lstStyle/>
                    <a:p>
                      <a:pPr marL="0" lvl="0" indent="0">
                        <a:buFont typeface="Arial" panose="020B0604020202020204" pitchFamily="34" charset="0"/>
                        <a:buNone/>
                      </a:pPr>
                      <a:r>
                        <a:rPr lang="en-GB" sz="1200">
                          <a:effectLst/>
                        </a:rPr>
                        <a:t>Pregnancy and maternity</a:t>
                      </a:r>
                      <a:endParaRPr lang="en-GB" sz="1200">
                        <a:effectLst/>
                        <a:latin typeface="Aptos" panose="020B0004020202020204" pitchFamily="34" charset="0"/>
                        <a:ea typeface="Aptos" panose="020B0004020202020204" pitchFamily="34" charset="0"/>
                        <a:cs typeface="Aptos" panose="020B0004020202020204" pitchFamily="34" charset="0"/>
                      </a:endParaRPr>
                    </a:p>
                  </a:txBody>
                  <a:tcPr marL="91587" marR="61058" marT="61058" marB="53425"/>
                </a:tc>
                <a:tc>
                  <a:txBody>
                    <a:bodyPr/>
                    <a:lstStyle/>
                    <a:p>
                      <a:pPr marL="0" lvl="0" indent="0">
                        <a:buFont typeface="Arial" panose="020B0604020202020204" pitchFamily="34" charset="0"/>
                        <a:buNone/>
                      </a:pPr>
                      <a:r>
                        <a:rPr lang="en-GB" sz="1200">
                          <a:effectLst/>
                        </a:rPr>
                        <a:t>Pregnant, On maternity leave, Not applicable, Prefer not to say</a:t>
                      </a:r>
                      <a:endParaRPr lang="en-GB" sz="1200">
                        <a:effectLst/>
                        <a:latin typeface="Aptos" panose="020B0004020202020204" pitchFamily="34" charset="0"/>
                        <a:ea typeface="Aptos" panose="020B0004020202020204" pitchFamily="34" charset="0"/>
                        <a:cs typeface="Aptos" panose="020B0004020202020204" pitchFamily="34" charset="0"/>
                      </a:endParaRPr>
                    </a:p>
                  </a:txBody>
                  <a:tcPr marL="91587" marR="61058" marT="61058" marB="53425"/>
                </a:tc>
                <a:extLst>
                  <a:ext uri="{0D108BD9-81ED-4DB2-BD59-A6C34878D82A}">
                    <a16:rowId xmlns:a16="http://schemas.microsoft.com/office/drawing/2014/main" val="3165758260"/>
                  </a:ext>
                </a:extLst>
              </a:tr>
              <a:tr h="464913">
                <a:tc>
                  <a:txBody>
                    <a:bodyPr/>
                    <a:lstStyle/>
                    <a:p>
                      <a:pPr marL="0" lvl="0" indent="0">
                        <a:buFont typeface="Arial" panose="020B0604020202020204" pitchFamily="34" charset="0"/>
                        <a:buNone/>
                      </a:pPr>
                      <a:r>
                        <a:rPr lang="en-GB" sz="1200">
                          <a:effectLst/>
                        </a:rPr>
                        <a:t>Race</a:t>
                      </a:r>
                      <a:br>
                        <a:rPr lang="en-GB" sz="1200">
                          <a:effectLst/>
                        </a:rPr>
                      </a:br>
                      <a:endParaRPr lang="en-GB" sz="1200">
                        <a:solidFill>
                          <a:schemeClr val="bg1"/>
                        </a:solidFill>
                        <a:effectLst/>
                        <a:latin typeface="Aptos" panose="020B0004020202020204" pitchFamily="34" charset="0"/>
                        <a:ea typeface="Aptos" panose="020B0004020202020204" pitchFamily="34" charset="0"/>
                        <a:cs typeface="Aptos" panose="020B0004020202020204" pitchFamily="34" charset="0"/>
                      </a:endParaRPr>
                    </a:p>
                  </a:txBody>
                  <a:tcPr marL="91587" marR="61058" marT="61058" marB="53425"/>
                </a:tc>
                <a:tc>
                  <a:txBody>
                    <a:bodyPr/>
                    <a:lstStyle/>
                    <a:p>
                      <a:pPr marL="0" lvl="0" indent="0">
                        <a:buFont typeface="Arial" panose="020B0604020202020204" pitchFamily="34" charset="0"/>
                        <a:buNone/>
                      </a:pPr>
                      <a:r>
                        <a:rPr lang="en-GB" sz="1200">
                          <a:effectLst/>
                        </a:rPr>
                        <a:t>White; Black, Black British, Caribbean or African; Asian or British Asian; Mixed/Multiple ethnic groups; Other (please specify); Prefer not to say</a:t>
                      </a:r>
                      <a:endParaRPr lang="en-GB" sz="1200">
                        <a:effectLst/>
                        <a:latin typeface="Aptos" panose="020B0004020202020204" pitchFamily="34" charset="0"/>
                        <a:ea typeface="Aptos" panose="020B0004020202020204" pitchFamily="34" charset="0"/>
                        <a:cs typeface="Aptos" panose="020B0004020202020204" pitchFamily="34" charset="0"/>
                      </a:endParaRPr>
                    </a:p>
                  </a:txBody>
                  <a:tcPr marL="91587" marR="61058" marT="61058" marB="53425"/>
                </a:tc>
                <a:extLst>
                  <a:ext uri="{0D108BD9-81ED-4DB2-BD59-A6C34878D82A}">
                    <a16:rowId xmlns:a16="http://schemas.microsoft.com/office/drawing/2014/main" val="2569882215"/>
                  </a:ext>
                </a:extLst>
              </a:tr>
              <a:tr h="287871">
                <a:tc>
                  <a:txBody>
                    <a:bodyPr/>
                    <a:lstStyle/>
                    <a:p>
                      <a:pPr marL="0" lvl="0" indent="0">
                        <a:buFont typeface="Arial" panose="020B0604020202020204" pitchFamily="34" charset="0"/>
                        <a:buNone/>
                      </a:pPr>
                      <a:r>
                        <a:rPr lang="en-GB" sz="1200">
                          <a:effectLst/>
                        </a:rPr>
                        <a:t>Religion or belief</a:t>
                      </a:r>
                      <a:endParaRPr lang="en-GB" sz="1200">
                        <a:effectLst/>
                        <a:latin typeface="Aptos" panose="020B0004020202020204" pitchFamily="34" charset="0"/>
                        <a:ea typeface="Aptos" panose="020B0004020202020204" pitchFamily="34" charset="0"/>
                        <a:cs typeface="Aptos" panose="020B0004020202020204" pitchFamily="34" charset="0"/>
                      </a:endParaRPr>
                    </a:p>
                  </a:txBody>
                  <a:tcPr marL="91587" marR="61058" marT="61058" marB="53425"/>
                </a:tc>
                <a:tc>
                  <a:txBody>
                    <a:bodyPr/>
                    <a:lstStyle/>
                    <a:p>
                      <a:pPr marL="0" lvl="0" indent="0">
                        <a:buFont typeface="Arial" panose="020B0604020202020204" pitchFamily="34" charset="0"/>
                        <a:buNone/>
                      </a:pPr>
                      <a:r>
                        <a:rPr lang="en-GB" sz="1200">
                          <a:effectLst/>
                        </a:rPr>
                        <a:t>Christian, Muslim, Hindu, Jewish, Buddhist, Sikh, No religion, Other, Prefer not to say</a:t>
                      </a:r>
                      <a:endParaRPr lang="en-GB" sz="1200">
                        <a:effectLst/>
                        <a:latin typeface="Aptos" panose="020B0004020202020204" pitchFamily="34" charset="0"/>
                        <a:ea typeface="Aptos" panose="020B0004020202020204" pitchFamily="34" charset="0"/>
                        <a:cs typeface="Aptos" panose="020B0004020202020204" pitchFamily="34" charset="0"/>
                      </a:endParaRPr>
                    </a:p>
                  </a:txBody>
                  <a:tcPr marL="91587" marR="61058" marT="61058" marB="53425"/>
                </a:tc>
                <a:extLst>
                  <a:ext uri="{0D108BD9-81ED-4DB2-BD59-A6C34878D82A}">
                    <a16:rowId xmlns:a16="http://schemas.microsoft.com/office/drawing/2014/main" val="30958884"/>
                  </a:ext>
                </a:extLst>
              </a:tr>
              <a:tr h="287871">
                <a:tc>
                  <a:txBody>
                    <a:bodyPr/>
                    <a:lstStyle/>
                    <a:p>
                      <a:pPr marL="0" lvl="0" indent="0">
                        <a:buFont typeface="Arial" panose="020B0604020202020204" pitchFamily="34" charset="0"/>
                        <a:buNone/>
                      </a:pPr>
                      <a:r>
                        <a:rPr lang="en-GB" sz="1200">
                          <a:effectLst/>
                        </a:rPr>
                        <a:t>Sex</a:t>
                      </a:r>
                      <a:endParaRPr lang="en-GB" sz="1200">
                        <a:effectLst/>
                        <a:latin typeface="Aptos" panose="020B0004020202020204" pitchFamily="34" charset="0"/>
                        <a:ea typeface="Aptos" panose="020B0004020202020204" pitchFamily="34" charset="0"/>
                        <a:cs typeface="Aptos" panose="020B0004020202020204" pitchFamily="34" charset="0"/>
                      </a:endParaRPr>
                    </a:p>
                  </a:txBody>
                  <a:tcPr marL="91587" marR="61058" marT="61058" marB="53425"/>
                </a:tc>
                <a:tc>
                  <a:txBody>
                    <a:bodyPr/>
                    <a:lstStyle/>
                    <a:p>
                      <a:pPr marL="0" lvl="0" indent="0">
                        <a:buFont typeface="Arial" panose="020B0604020202020204" pitchFamily="34" charset="0"/>
                        <a:buNone/>
                      </a:pPr>
                      <a:r>
                        <a:rPr lang="en-GB" sz="1200">
                          <a:effectLst/>
                        </a:rPr>
                        <a:t>Male, Female, Non-binary, Prefer not to say</a:t>
                      </a:r>
                      <a:endParaRPr lang="en-GB" sz="1200">
                        <a:effectLst/>
                        <a:latin typeface="Aptos" panose="020B0004020202020204" pitchFamily="34" charset="0"/>
                        <a:ea typeface="Aptos" panose="020B0004020202020204" pitchFamily="34" charset="0"/>
                        <a:cs typeface="Aptos" panose="020B0004020202020204" pitchFamily="34" charset="0"/>
                      </a:endParaRPr>
                    </a:p>
                  </a:txBody>
                  <a:tcPr marL="91587" marR="61058" marT="61058" marB="53425"/>
                </a:tc>
                <a:extLst>
                  <a:ext uri="{0D108BD9-81ED-4DB2-BD59-A6C34878D82A}">
                    <a16:rowId xmlns:a16="http://schemas.microsoft.com/office/drawing/2014/main" val="3236025734"/>
                  </a:ext>
                </a:extLst>
              </a:tr>
              <a:tr h="310199">
                <a:tc>
                  <a:txBody>
                    <a:bodyPr/>
                    <a:lstStyle/>
                    <a:p>
                      <a:pPr marL="0" lvl="0" indent="0">
                        <a:buFont typeface="Arial" panose="020B0604020202020204" pitchFamily="34" charset="0"/>
                        <a:buNone/>
                      </a:pPr>
                      <a:r>
                        <a:rPr lang="en-GB" sz="1200">
                          <a:effectLst/>
                        </a:rPr>
                        <a:t>Sexual orientation</a:t>
                      </a:r>
                      <a:endParaRPr lang="en-GB" sz="1200">
                        <a:effectLst/>
                        <a:latin typeface="Aptos" panose="020B0004020202020204" pitchFamily="34" charset="0"/>
                        <a:ea typeface="Aptos" panose="020B0004020202020204" pitchFamily="34" charset="0"/>
                        <a:cs typeface="Aptos" panose="020B0004020202020204" pitchFamily="34" charset="0"/>
                      </a:endParaRPr>
                    </a:p>
                  </a:txBody>
                  <a:tcPr marL="91587" marR="61058" marT="61058" marB="53425"/>
                </a:tc>
                <a:tc>
                  <a:txBody>
                    <a:bodyPr/>
                    <a:lstStyle/>
                    <a:p>
                      <a:pPr marL="0" lvl="0" indent="0">
                        <a:buFont typeface="Arial" panose="020B0604020202020204" pitchFamily="34" charset="0"/>
                        <a:buNone/>
                      </a:pPr>
                      <a:r>
                        <a:rPr lang="en-GB" sz="1200">
                          <a:effectLst/>
                        </a:rPr>
                        <a:t>Heterosexual, Homosexual, Bisexual, Other, Prefer not to say</a:t>
                      </a:r>
                      <a:endParaRPr lang="en-GB" sz="1200">
                        <a:effectLst/>
                        <a:latin typeface="Aptos" panose="020B0004020202020204" pitchFamily="34" charset="0"/>
                        <a:ea typeface="Aptos" panose="020B0004020202020204" pitchFamily="34" charset="0"/>
                        <a:cs typeface="Aptos" panose="020B0004020202020204" pitchFamily="34" charset="0"/>
                      </a:endParaRPr>
                    </a:p>
                  </a:txBody>
                  <a:tcPr marL="91587" marR="61058" marT="61058" marB="53425"/>
                </a:tc>
                <a:extLst>
                  <a:ext uri="{0D108BD9-81ED-4DB2-BD59-A6C34878D82A}">
                    <a16:rowId xmlns:a16="http://schemas.microsoft.com/office/drawing/2014/main" val="3909161126"/>
                  </a:ext>
                </a:extLst>
              </a:tr>
            </a:tbl>
          </a:graphicData>
        </a:graphic>
      </p:graphicFrame>
      <p:sp>
        <p:nvSpPr>
          <p:cNvPr id="8" name="TextBox 7">
            <a:extLst>
              <a:ext uri="{FF2B5EF4-FFF2-40B4-BE49-F238E27FC236}">
                <a16:creationId xmlns:a16="http://schemas.microsoft.com/office/drawing/2014/main" id="{F7E67C1A-C132-0CBE-9514-713A98A8DFC8}"/>
              </a:ext>
            </a:extLst>
          </p:cNvPr>
          <p:cNvSpPr txBox="1"/>
          <p:nvPr/>
        </p:nvSpPr>
        <p:spPr>
          <a:xfrm>
            <a:off x="400833" y="4187568"/>
            <a:ext cx="8432395" cy="1477328"/>
          </a:xfrm>
          <a:prstGeom prst="rect">
            <a:avLst/>
          </a:prstGeom>
          <a:noFill/>
        </p:spPr>
        <p:txBody>
          <a:bodyPr wrap="square" rtlCol="0">
            <a:spAutoFit/>
          </a:bodyPr>
          <a:lstStyle/>
          <a:p>
            <a:r>
              <a:rPr lang="en-GB"/>
              <a:t>Socioeconomic factors could be things like: </a:t>
            </a:r>
            <a:r>
              <a:rPr lang="en-GB" sz="1800">
                <a:effectLst/>
                <a:latin typeface="Arial" panose="020B0604020202020204" pitchFamily="34" charset="0"/>
                <a:ea typeface="Aptos" panose="020B0004020202020204" pitchFamily="34" charset="0"/>
                <a:cs typeface="Arial" panose="020B0604020202020204" pitchFamily="34" charset="0"/>
              </a:rPr>
              <a:t>On benefits, Free school meals, Sanctuary Seeker / NRPF status, Postcode, Employment status, etc</a:t>
            </a:r>
            <a:endParaRPr lang="en-GB"/>
          </a:p>
          <a:p>
            <a:r>
              <a:rPr lang="en-GB"/>
              <a:t>S</a:t>
            </a:r>
            <a:r>
              <a:rPr lang="en-GB" sz="1800">
                <a:effectLst/>
              </a:rPr>
              <a:t>ee ONS guidance: </a:t>
            </a:r>
            <a:r>
              <a:rPr lang="en-GB" sz="1800">
                <a:hlinkClick r:id="rId3" tooltip="https://www.ons.gov.uk/methodology/classificationsandstandards/measuringequality/ethnicgroupnationalidentityandreligion">
                  <a:extLst>
                    <a:ext uri="{A12FA001-AC4F-418D-AE19-62706E023703}">
                      <ahyp:hlinkClr xmlns:ahyp="http://schemas.microsoft.com/office/drawing/2018/hyperlinkcolor" val="tx"/>
                    </a:ext>
                  </a:extLst>
                </a:hlinkClick>
              </a:rPr>
              <a:t>https://www.ons.gov.uk/methodology/classificationsandstandards/measuringequality/ethnicgroupnationalidentityandreligion</a:t>
            </a:r>
            <a:endParaRPr lang="en-GB"/>
          </a:p>
        </p:txBody>
      </p:sp>
    </p:spTree>
    <p:extLst>
      <p:ext uri="{BB962C8B-B14F-4D97-AF65-F5344CB8AC3E}">
        <p14:creationId xmlns:p14="http://schemas.microsoft.com/office/powerpoint/2010/main" val="3416088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F3DCC-AD65-6E91-4EDB-76F14B8363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6BFDAF-BE18-6172-BAAE-8BC27E52F512}"/>
              </a:ext>
            </a:extLst>
          </p:cNvPr>
          <p:cNvSpPr>
            <a:spLocks noGrp="1"/>
          </p:cNvSpPr>
          <p:nvPr>
            <p:ph type="title"/>
          </p:nvPr>
        </p:nvSpPr>
        <p:spPr/>
        <p:txBody>
          <a:bodyPr/>
          <a:lstStyle/>
          <a:p>
            <a:r>
              <a:rPr lang="en-GB" sz="2800" b="1" kern="100">
                <a:solidFill>
                  <a:srgbClr val="0F4761"/>
                </a:solidFill>
                <a:effectLst/>
                <a:latin typeface="Arial" panose="020B0604020202020204" pitchFamily="34" charset="0"/>
                <a:ea typeface="Times New Roman" panose="02020603050405020304" pitchFamily="18" charset="0"/>
                <a:cs typeface="Times New Roman" panose="02020603050405020304" pitchFamily="18" charset="0"/>
              </a:rPr>
              <a:t>How to collect </a:t>
            </a:r>
            <a:r>
              <a:rPr lang="en-GB" kern="100">
                <a:solidFill>
                  <a:srgbClr val="0F4761"/>
                </a:solidFill>
                <a:ea typeface="Times New Roman" panose="02020603050405020304" pitchFamily="18" charset="0"/>
                <a:cs typeface="Times New Roman" panose="02020603050405020304" pitchFamily="18" charset="0"/>
              </a:rPr>
              <a:t>d</a:t>
            </a:r>
            <a:r>
              <a:rPr lang="en-GB" sz="2800" b="1" kern="100">
                <a:solidFill>
                  <a:srgbClr val="0F4761"/>
                </a:solidFill>
                <a:effectLst/>
                <a:latin typeface="Arial" panose="020B0604020202020204" pitchFamily="34" charset="0"/>
                <a:ea typeface="Times New Roman" panose="02020603050405020304" pitchFamily="18" charset="0"/>
                <a:cs typeface="Times New Roman" panose="02020603050405020304" pitchFamily="18" charset="0"/>
              </a:rPr>
              <a:t>emographic </a:t>
            </a:r>
            <a:r>
              <a:rPr lang="en-GB" kern="100">
                <a:solidFill>
                  <a:srgbClr val="0F4761"/>
                </a:solidFill>
                <a:ea typeface="Times New Roman" panose="02020603050405020304" pitchFamily="18" charset="0"/>
                <a:cs typeface="Times New Roman" panose="02020603050405020304" pitchFamily="18" charset="0"/>
              </a:rPr>
              <a:t>d</a:t>
            </a:r>
            <a:r>
              <a:rPr lang="en-GB" sz="2800" b="1" kern="100">
                <a:solidFill>
                  <a:srgbClr val="0F4761"/>
                </a:solidFill>
                <a:effectLst/>
                <a:latin typeface="Arial" panose="020B0604020202020204" pitchFamily="34" charset="0"/>
                <a:ea typeface="Times New Roman" panose="02020603050405020304" pitchFamily="18" charset="0"/>
                <a:cs typeface="Times New Roman" panose="02020603050405020304" pitchFamily="18" charset="0"/>
              </a:rPr>
              <a:t>ata</a:t>
            </a:r>
            <a:br>
              <a:rPr lang="en-GB" sz="2800" b="1" kern="10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br>
            <a:endParaRPr lang="en-GB"/>
          </a:p>
        </p:txBody>
      </p:sp>
      <p:sp>
        <p:nvSpPr>
          <p:cNvPr id="3" name="Content Placeholder 2">
            <a:extLst>
              <a:ext uri="{FF2B5EF4-FFF2-40B4-BE49-F238E27FC236}">
                <a16:creationId xmlns:a16="http://schemas.microsoft.com/office/drawing/2014/main" id="{845068A5-B4C3-2A68-DE6D-42E832FB9F75}"/>
              </a:ext>
            </a:extLst>
          </p:cNvPr>
          <p:cNvSpPr>
            <a:spLocks noGrp="1"/>
          </p:cNvSpPr>
          <p:nvPr>
            <p:ph idx="1"/>
          </p:nvPr>
        </p:nvSpPr>
        <p:spPr/>
        <p:txBody>
          <a:bodyPr>
            <a:normAutofit/>
          </a:bodyPr>
          <a:lstStyle/>
          <a:p>
            <a:pPr marL="0" lvl="0" indent="0">
              <a:lnSpc>
                <a:spcPct val="107000"/>
              </a:lnSpc>
              <a:buNone/>
            </a:pPr>
            <a:br>
              <a:rPr lang="en-GB" sz="1800" kern="100">
                <a:effectLst/>
                <a:latin typeface="Arial" panose="020B0604020202020204" pitchFamily="34" charset="0"/>
                <a:ea typeface="Aptos" panose="020B0004020202020204" pitchFamily="34" charset="0"/>
                <a:cs typeface="Times New Roman" panose="02020603050405020304" pitchFamily="18" charset="0"/>
              </a:rPr>
            </a:b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buNone/>
            </a:pPr>
            <a:br>
              <a:rPr lang="en-GB" sz="1800" kern="100">
                <a:effectLst/>
                <a:latin typeface="Arial" panose="020B0604020202020204" pitchFamily="34" charset="0"/>
                <a:ea typeface="Aptos" panose="020B0004020202020204" pitchFamily="34" charset="0"/>
                <a:cs typeface="Times New Roman" panose="02020603050405020304" pitchFamily="18" charset="0"/>
              </a:rPr>
            </a:br>
            <a:br>
              <a:rPr lang="en-GB" sz="1800" kern="100">
                <a:effectLst/>
                <a:latin typeface="Arial" panose="020B0604020202020204" pitchFamily="34" charset="0"/>
                <a:ea typeface="Aptos" panose="020B0004020202020204" pitchFamily="34" charset="0"/>
                <a:cs typeface="Times New Roman" panose="02020603050405020304" pitchFamily="18" charset="0"/>
              </a:rPr>
            </a:b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B1EBA70D-4174-2B45-0703-0F61B8778E06}"/>
              </a:ext>
            </a:extLst>
          </p:cNvPr>
          <p:cNvSpPr/>
          <p:nvPr/>
        </p:nvSpPr>
        <p:spPr>
          <a:xfrm>
            <a:off x="969269" y="2544096"/>
            <a:ext cx="1340690" cy="721381"/>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Surveys</a:t>
            </a:r>
            <a:endParaRPr kumimoji="0" lang="en-US" sz="1800" b="0" i="0" u="none" strike="noStrike" kern="1200" cap="none" spc="0" normalizeH="0" baseline="0" noProof="0">
              <a:ln>
                <a:noFill/>
              </a:ln>
              <a:solidFill>
                <a:srgbClr val="4472C4">
                  <a:lumMod val="50000"/>
                </a:srgbClr>
              </a:solidFill>
              <a:effectLst/>
              <a:uLnTx/>
              <a:uFillTx/>
              <a:latin typeface="Arial" panose="020B0604020202020204"/>
              <a:ea typeface="+mn-ea"/>
              <a:cs typeface="+mn-cs"/>
            </a:endParaRPr>
          </a:p>
        </p:txBody>
      </p:sp>
      <p:sp>
        <p:nvSpPr>
          <p:cNvPr id="5" name="Rectangle: Rounded Corners 4">
            <a:extLst>
              <a:ext uri="{FF2B5EF4-FFF2-40B4-BE49-F238E27FC236}">
                <a16:creationId xmlns:a16="http://schemas.microsoft.com/office/drawing/2014/main" id="{BC19F27B-8CA2-AD9E-2894-EFFCB0413E4C}"/>
              </a:ext>
            </a:extLst>
          </p:cNvPr>
          <p:cNvSpPr/>
          <p:nvPr/>
        </p:nvSpPr>
        <p:spPr>
          <a:xfrm>
            <a:off x="2649027" y="1285064"/>
            <a:ext cx="1613739" cy="743945"/>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7000"/>
              </a:lnSpc>
              <a:spcBef>
                <a:spcPct val="0"/>
              </a:spcBef>
              <a:spcAft>
                <a:spcPct val="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Headcounts</a:t>
            </a:r>
            <a:endParaRPr kumimoji="0" lang="en-GB" sz="1800" b="0" i="0" u="none" strike="noStrike" kern="100" cap="none" spc="0" normalizeH="0" baseline="0" noProof="0">
              <a:ln>
                <a:noFill/>
              </a:ln>
              <a:solidFill>
                <a:srgbClr val="4472C4">
                  <a:lumMod val="50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0BCB8274-1D14-6028-55D2-98517476A465}"/>
              </a:ext>
            </a:extLst>
          </p:cNvPr>
          <p:cNvSpPr/>
          <p:nvPr/>
        </p:nvSpPr>
        <p:spPr>
          <a:xfrm>
            <a:off x="5765919" y="1591971"/>
            <a:ext cx="1658189" cy="721381"/>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Registration forms</a:t>
            </a:r>
            <a:endParaRPr kumimoji="0" lang="en-US" sz="1800" b="0" i="0" u="none" strike="noStrike" kern="1200" cap="none" spc="0" normalizeH="0" baseline="0" noProof="0">
              <a:ln>
                <a:noFill/>
              </a:ln>
              <a:solidFill>
                <a:srgbClr val="4472C4">
                  <a:lumMod val="50000"/>
                </a:srgbClr>
              </a:solidFill>
              <a:effectLst/>
              <a:uLnTx/>
              <a:uFillTx/>
              <a:latin typeface="Arial" panose="020B0604020202020204"/>
              <a:ea typeface="+mn-ea"/>
              <a:cs typeface="+mn-cs"/>
            </a:endParaRPr>
          </a:p>
        </p:txBody>
      </p:sp>
      <p:sp>
        <p:nvSpPr>
          <p:cNvPr id="7" name="Rectangle: Rounded Corners 6">
            <a:extLst>
              <a:ext uri="{FF2B5EF4-FFF2-40B4-BE49-F238E27FC236}">
                <a16:creationId xmlns:a16="http://schemas.microsoft.com/office/drawing/2014/main" id="{63D58918-78FA-988F-87F9-E5C6B3954DEC}"/>
              </a:ext>
            </a:extLst>
          </p:cNvPr>
          <p:cNvSpPr/>
          <p:nvPr/>
        </p:nvSpPr>
        <p:spPr>
          <a:xfrm>
            <a:off x="1639614" y="3925558"/>
            <a:ext cx="1340690" cy="721381"/>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Feedback forms</a:t>
            </a:r>
            <a:endParaRPr kumimoji="0" lang="en-US" sz="1800" b="0" i="0" u="none" strike="noStrike" kern="1200" cap="none" spc="0" normalizeH="0" baseline="0" noProof="0">
              <a:ln>
                <a:noFill/>
              </a:ln>
              <a:solidFill>
                <a:srgbClr val="4472C4">
                  <a:lumMod val="50000"/>
                </a:srgbClr>
              </a:solidFill>
              <a:effectLst/>
              <a:uLnTx/>
              <a:uFillTx/>
              <a:latin typeface="Arial" panose="020B0604020202020204"/>
              <a:ea typeface="+mn-ea"/>
              <a:cs typeface="+mn-cs"/>
            </a:endParaRPr>
          </a:p>
        </p:txBody>
      </p:sp>
      <p:sp>
        <p:nvSpPr>
          <p:cNvPr id="8" name="Rectangle: Rounded Corners 7">
            <a:extLst>
              <a:ext uri="{FF2B5EF4-FFF2-40B4-BE49-F238E27FC236}">
                <a16:creationId xmlns:a16="http://schemas.microsoft.com/office/drawing/2014/main" id="{8A170A22-05BF-2509-3409-E9D9CB6B5704}"/>
              </a:ext>
            </a:extLst>
          </p:cNvPr>
          <p:cNvSpPr/>
          <p:nvPr/>
        </p:nvSpPr>
        <p:spPr>
          <a:xfrm>
            <a:off x="6512345" y="3105350"/>
            <a:ext cx="1452235" cy="721381"/>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Interviews</a:t>
            </a:r>
            <a:endParaRPr kumimoji="0" lang="en-US" sz="1800" b="0" i="0" u="none" strike="noStrike" kern="1200" cap="none" spc="0" normalizeH="0" baseline="0" noProof="0">
              <a:ln>
                <a:noFill/>
              </a:ln>
              <a:solidFill>
                <a:srgbClr val="4472C4">
                  <a:lumMod val="50000"/>
                </a:srgbClr>
              </a:solidFill>
              <a:effectLst/>
              <a:uLnTx/>
              <a:uFillTx/>
              <a:latin typeface="Arial" panose="020B0604020202020204"/>
              <a:ea typeface="+mn-ea"/>
              <a:cs typeface="+mn-cs"/>
            </a:endParaRPr>
          </a:p>
        </p:txBody>
      </p:sp>
      <p:sp>
        <p:nvSpPr>
          <p:cNvPr id="9" name="Rectangle: Rounded Corners 8">
            <a:extLst>
              <a:ext uri="{FF2B5EF4-FFF2-40B4-BE49-F238E27FC236}">
                <a16:creationId xmlns:a16="http://schemas.microsoft.com/office/drawing/2014/main" id="{97EFA6DD-4651-15FB-FE69-C42DFC2D8ECD}"/>
              </a:ext>
            </a:extLst>
          </p:cNvPr>
          <p:cNvSpPr/>
          <p:nvPr/>
        </p:nvSpPr>
        <p:spPr>
          <a:xfrm>
            <a:off x="4618366" y="4452609"/>
            <a:ext cx="1340690" cy="721381"/>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Focus groups</a:t>
            </a:r>
            <a:endParaRPr kumimoji="0" lang="en-US" sz="1800" b="0" i="0" u="none" strike="noStrike" kern="1200" cap="none" spc="0" normalizeH="0" baseline="0" noProof="0">
              <a:ln>
                <a:noFill/>
              </a:ln>
              <a:solidFill>
                <a:srgbClr val="4472C4">
                  <a:lumMod val="50000"/>
                </a:srgbClr>
              </a:solidFill>
              <a:effectLst/>
              <a:uLnTx/>
              <a:uFillTx/>
              <a:latin typeface="Arial" panose="020B0604020202020204"/>
              <a:ea typeface="+mn-ea"/>
              <a:cs typeface="+mn-cs"/>
            </a:endParaRPr>
          </a:p>
        </p:txBody>
      </p:sp>
      <p:sp>
        <p:nvSpPr>
          <p:cNvPr id="10" name="Rectangle: Rounded Corners 9">
            <a:extLst>
              <a:ext uri="{FF2B5EF4-FFF2-40B4-BE49-F238E27FC236}">
                <a16:creationId xmlns:a16="http://schemas.microsoft.com/office/drawing/2014/main" id="{C4FDED96-D0F6-CC94-5B35-DCF33FED08B6}"/>
              </a:ext>
            </a:extLst>
          </p:cNvPr>
          <p:cNvSpPr/>
          <p:nvPr/>
        </p:nvSpPr>
        <p:spPr>
          <a:xfrm>
            <a:off x="3274981" y="2544096"/>
            <a:ext cx="2272341" cy="1290043"/>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457200" rtl="0" eaLnBrk="0" fontAlgn="base" latinLnBrk="0" hangingPunct="0">
              <a:lnSpc>
                <a:spcPct val="107000"/>
              </a:lnSpc>
              <a:spcBef>
                <a:spcPts val="800"/>
              </a:spcBef>
              <a:spcAft>
                <a:spcPts val="40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How to collect data? Do what works for your project</a:t>
            </a:r>
            <a:endParaRPr kumimoji="0" lang="en-GB" sz="1800" b="1" i="0" u="none" strike="noStrike" kern="100" cap="none" spc="0" normalizeH="0" baseline="0" noProof="0">
              <a:ln>
                <a:noFill/>
              </a:ln>
              <a:solidFill>
                <a:srgbClr val="4472C4">
                  <a:lumMod val="50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26443344"/>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2593-1999-C1C6-9D96-30A918B5D68A}"/>
              </a:ext>
            </a:extLst>
          </p:cNvPr>
          <p:cNvSpPr>
            <a:spLocks noGrp="1"/>
          </p:cNvSpPr>
          <p:nvPr>
            <p:ph type="ctrTitle"/>
          </p:nvPr>
        </p:nvSpPr>
        <p:spPr/>
        <p:txBody>
          <a:bodyPr anchor="b">
            <a:normAutofit/>
          </a:bodyPr>
          <a:lstStyle/>
          <a:p>
            <a:r>
              <a:rPr lang="en-GB"/>
              <a:t>Introductions</a:t>
            </a:r>
          </a:p>
        </p:txBody>
      </p:sp>
      <p:pic>
        <p:nvPicPr>
          <p:cNvPr id="8" name="Picture 7" descr="Smiling woman waving at camera">
            <a:extLst>
              <a:ext uri="{FF2B5EF4-FFF2-40B4-BE49-F238E27FC236}">
                <a16:creationId xmlns:a16="http://schemas.microsoft.com/office/drawing/2014/main" id="{12999C30-D20D-A3CC-47BF-6D14FB21D08B}"/>
              </a:ext>
            </a:extLst>
          </p:cNvPr>
          <p:cNvPicPr>
            <a:picLocks noChangeAspect="1"/>
          </p:cNvPicPr>
          <p:nvPr/>
        </p:nvPicPr>
        <p:blipFill>
          <a:blip r:embed="rId3"/>
          <a:stretch>
            <a:fillRect/>
          </a:stretch>
        </p:blipFill>
        <p:spPr>
          <a:xfrm>
            <a:off x="4811255" y="1788865"/>
            <a:ext cx="2953396" cy="1968931"/>
          </a:xfrm>
          <a:prstGeom prst="rect">
            <a:avLst/>
          </a:prstGeom>
        </p:spPr>
      </p:pic>
    </p:spTree>
    <p:extLst>
      <p:ext uri="{BB962C8B-B14F-4D97-AF65-F5344CB8AC3E}">
        <p14:creationId xmlns:p14="http://schemas.microsoft.com/office/powerpoint/2010/main" val="868929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E71F1-3C78-FAFC-C055-243F90803B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A4D065-C300-DB66-A869-7A1FF6F8F49E}"/>
              </a:ext>
            </a:extLst>
          </p:cNvPr>
          <p:cNvSpPr>
            <a:spLocks noGrp="1"/>
          </p:cNvSpPr>
          <p:nvPr>
            <p:ph type="title"/>
          </p:nvPr>
        </p:nvSpPr>
        <p:spPr>
          <a:xfrm>
            <a:off x="659067" y="149814"/>
            <a:ext cx="7886700" cy="1104636"/>
          </a:xfrm>
        </p:spPr>
        <p:txBody>
          <a:bodyPr/>
          <a:lstStyle/>
          <a:p>
            <a:r>
              <a:rPr lang="en-GB" sz="2800" b="1" kern="100">
                <a:solidFill>
                  <a:srgbClr val="0F4761"/>
                </a:solidFill>
                <a:effectLst/>
                <a:latin typeface="Arial" panose="020B0604020202020204" pitchFamily="34" charset="0"/>
                <a:ea typeface="Times New Roman" panose="02020603050405020304" pitchFamily="18" charset="0"/>
                <a:cs typeface="Times New Roman" panose="02020603050405020304" pitchFamily="18" charset="0"/>
              </a:rPr>
              <a:t>Tips for collecting </a:t>
            </a:r>
            <a:r>
              <a:rPr lang="en-GB" kern="100">
                <a:solidFill>
                  <a:srgbClr val="0F4761"/>
                </a:solidFill>
                <a:ea typeface="Times New Roman" panose="02020603050405020304" pitchFamily="18" charset="0"/>
                <a:cs typeface="Times New Roman" panose="02020603050405020304" pitchFamily="18" charset="0"/>
              </a:rPr>
              <a:t>d</a:t>
            </a:r>
            <a:r>
              <a:rPr lang="en-GB" sz="2800" b="1" kern="100">
                <a:solidFill>
                  <a:srgbClr val="0F4761"/>
                </a:solidFill>
                <a:effectLst/>
                <a:latin typeface="Arial" panose="020B0604020202020204" pitchFamily="34" charset="0"/>
                <a:ea typeface="Times New Roman" panose="02020603050405020304" pitchFamily="18" charset="0"/>
                <a:cs typeface="Times New Roman" panose="02020603050405020304" pitchFamily="18" charset="0"/>
              </a:rPr>
              <a:t>emographic </a:t>
            </a:r>
            <a:r>
              <a:rPr lang="en-GB" kern="100">
                <a:solidFill>
                  <a:srgbClr val="0F4761"/>
                </a:solidFill>
                <a:ea typeface="Times New Roman" panose="02020603050405020304" pitchFamily="18" charset="0"/>
                <a:cs typeface="Times New Roman" panose="02020603050405020304" pitchFamily="18" charset="0"/>
              </a:rPr>
              <a:t>d</a:t>
            </a:r>
            <a:r>
              <a:rPr lang="en-GB" sz="2800" b="1" kern="100">
                <a:solidFill>
                  <a:srgbClr val="0F4761"/>
                </a:solidFill>
                <a:effectLst/>
                <a:latin typeface="Arial" panose="020B0604020202020204" pitchFamily="34" charset="0"/>
                <a:ea typeface="Times New Roman" panose="02020603050405020304" pitchFamily="18" charset="0"/>
                <a:cs typeface="Times New Roman" panose="02020603050405020304" pitchFamily="18" charset="0"/>
              </a:rPr>
              <a:t>ata</a:t>
            </a:r>
            <a:br>
              <a:rPr lang="en-GB" sz="2800" b="1" kern="10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br>
            <a:endParaRPr lang="en-GB"/>
          </a:p>
        </p:txBody>
      </p:sp>
      <p:sp>
        <p:nvSpPr>
          <p:cNvPr id="3" name="Content Placeholder 2">
            <a:extLst>
              <a:ext uri="{FF2B5EF4-FFF2-40B4-BE49-F238E27FC236}">
                <a16:creationId xmlns:a16="http://schemas.microsoft.com/office/drawing/2014/main" id="{9876C926-3B78-56B3-26FB-0B22A466EC61}"/>
              </a:ext>
            </a:extLst>
          </p:cNvPr>
          <p:cNvSpPr>
            <a:spLocks noGrp="1"/>
          </p:cNvSpPr>
          <p:nvPr>
            <p:ph idx="1"/>
          </p:nvPr>
        </p:nvSpPr>
        <p:spPr>
          <a:xfrm>
            <a:off x="3664084" y="990600"/>
            <a:ext cx="5168899" cy="4420129"/>
          </a:xfrm>
        </p:spPr>
        <p:txBody>
          <a:bodyPr>
            <a:normAutofit fontScale="92500" lnSpcReduction="20000"/>
          </a:bodyPr>
          <a:lstStyle/>
          <a:p>
            <a:pPr marL="0" lvl="0" indent="0">
              <a:lnSpc>
                <a:spcPct val="107000"/>
              </a:lnSpc>
              <a:buNone/>
            </a:pPr>
            <a:r>
              <a:rPr lang="en-GB" sz="1800" kern="100">
                <a:effectLst/>
                <a:latin typeface="Arial" panose="020B0604020202020204" pitchFamily="34" charset="0"/>
                <a:ea typeface="Aptos" panose="020B0004020202020204" pitchFamily="34" charset="0"/>
                <a:cs typeface="Times New Roman" panose="02020603050405020304" pitchFamily="18" charset="0"/>
              </a:rPr>
              <a:t>Ensure participants know their data is collected confidentially.</a:t>
            </a:r>
            <a:br>
              <a:rPr lang="en-GB" sz="1800" kern="100">
                <a:effectLst/>
                <a:latin typeface="Arial" panose="020B0604020202020204" pitchFamily="34" charset="0"/>
                <a:ea typeface="Aptos" panose="020B0004020202020204" pitchFamily="34" charset="0"/>
                <a:cs typeface="Times New Roman" panose="02020603050405020304" pitchFamily="18" charset="0"/>
              </a:rPr>
            </a:br>
            <a:br>
              <a:rPr lang="en-GB" sz="1800" kern="100">
                <a:effectLst/>
                <a:latin typeface="Arial" panose="020B0604020202020204" pitchFamily="34" charset="0"/>
                <a:ea typeface="Aptos" panose="020B0004020202020204" pitchFamily="34" charset="0"/>
                <a:cs typeface="Times New Roman" panose="02020603050405020304" pitchFamily="18" charset="0"/>
              </a:rPr>
            </a:br>
            <a:r>
              <a:rPr lang="en-GB" sz="1800" kern="100">
                <a:ea typeface="Aptos" panose="020B0004020202020204" pitchFamily="34" charset="0"/>
                <a:cs typeface="Times New Roman" panose="02020603050405020304" pitchFamily="18" charset="0"/>
              </a:rPr>
              <a:t>Emphasise the importance of measuring impact, using data to improve services.</a:t>
            </a:r>
            <a:br>
              <a:rPr lang="en-GB" sz="1800" kern="100">
                <a:ea typeface="Aptos" panose="020B0004020202020204" pitchFamily="34" charset="0"/>
                <a:cs typeface="Times New Roman" panose="02020603050405020304" pitchFamily="18" charset="0"/>
              </a:rPr>
            </a:br>
            <a:br>
              <a:rPr lang="en-GB" sz="1800" kern="100">
                <a:ea typeface="Aptos" panose="020B0004020202020204" pitchFamily="34" charset="0"/>
                <a:cs typeface="Times New Roman" panose="02020603050405020304" pitchFamily="18" charset="0"/>
              </a:rPr>
            </a:br>
            <a:r>
              <a:rPr lang="en-GB" sz="1800" kern="100">
                <a:effectLst/>
                <a:latin typeface="Arial" panose="020B0604020202020204" pitchFamily="34" charset="0"/>
                <a:ea typeface="Aptos" panose="020B0004020202020204" pitchFamily="34" charset="0"/>
                <a:cs typeface="Times New Roman" panose="02020603050405020304" pitchFamily="18" charset="0"/>
              </a:rPr>
              <a:t>Use inclusive language and options to reflect diverse identities and experiences.</a:t>
            </a:r>
            <a:br>
              <a:rPr lang="en-GB" sz="1800" kern="100">
                <a:effectLst/>
                <a:latin typeface="Arial" panose="020B0604020202020204" pitchFamily="34" charset="0"/>
                <a:ea typeface="Aptos" panose="020B0004020202020204" pitchFamily="34" charset="0"/>
                <a:cs typeface="Times New Roman" panose="02020603050405020304" pitchFamily="18" charset="0"/>
              </a:rPr>
            </a:br>
            <a:br>
              <a:rPr lang="en-GB" sz="1800" kern="100">
                <a:effectLst/>
                <a:latin typeface="Arial" panose="020B0604020202020204" pitchFamily="34" charset="0"/>
                <a:ea typeface="Aptos" panose="020B0004020202020204" pitchFamily="34" charset="0"/>
                <a:cs typeface="Times New Roman" panose="02020603050405020304" pitchFamily="18" charset="0"/>
              </a:rPr>
            </a:br>
            <a:r>
              <a:rPr lang="en-GB" sz="1800" kern="100">
                <a:effectLst/>
                <a:latin typeface="Arial" panose="020B0604020202020204" pitchFamily="34" charset="0"/>
                <a:ea typeface="Aptos" panose="020B0004020202020204" pitchFamily="34" charset="0"/>
                <a:cs typeface="Times New Roman" panose="02020603050405020304" pitchFamily="18" charset="0"/>
              </a:rPr>
              <a:t>Clearly communicate that demographic data collection is optional but encouraged.</a:t>
            </a:r>
            <a:br>
              <a:rPr lang="en-GB" sz="1800" kern="100">
                <a:latin typeface="Aptos" panose="020B0004020202020204" pitchFamily="34" charset="0"/>
                <a:ea typeface="Aptos" panose="020B0004020202020204" pitchFamily="34" charset="0"/>
                <a:cs typeface="Times New Roman" panose="02020603050405020304" pitchFamily="18" charset="0"/>
              </a:rPr>
            </a:br>
            <a:br>
              <a:rPr lang="en-GB" sz="1800" kern="100">
                <a:latin typeface="Aptos" panose="020B0004020202020204" pitchFamily="34" charset="0"/>
                <a:ea typeface="Aptos" panose="020B0004020202020204" pitchFamily="34" charset="0"/>
                <a:cs typeface="Times New Roman" panose="02020603050405020304" pitchFamily="18" charset="0"/>
              </a:rPr>
            </a:br>
            <a:r>
              <a:rPr lang="en-GB" sz="1800" kern="100">
                <a:effectLst/>
                <a:latin typeface="Arial" panose="020B0604020202020204" pitchFamily="34" charset="0"/>
                <a:ea typeface="Aptos" panose="020B0004020202020204" pitchFamily="34" charset="0"/>
                <a:cs typeface="Times New Roman" panose="02020603050405020304" pitchFamily="18" charset="0"/>
              </a:rPr>
              <a:t>Use plain language to ensure accessibility.</a:t>
            </a:r>
            <a:br>
              <a:rPr lang="en-GB" sz="1800" kern="100">
                <a:ea typeface="Aptos" panose="020B0004020202020204" pitchFamily="34" charset="0"/>
                <a:cs typeface="Times New Roman" panose="02020603050405020304" pitchFamily="18" charset="0"/>
              </a:rPr>
            </a:br>
            <a:br>
              <a:rPr lang="en-GB" sz="1800" kern="100">
                <a:ea typeface="Aptos" panose="020B0004020202020204" pitchFamily="34" charset="0"/>
                <a:cs typeface="Times New Roman" panose="02020603050405020304" pitchFamily="18" charset="0"/>
              </a:rPr>
            </a:br>
            <a:r>
              <a:rPr lang="en-GB" sz="1800" kern="100">
                <a:effectLst/>
                <a:latin typeface="Arial" panose="020B0604020202020204" pitchFamily="34" charset="0"/>
                <a:ea typeface="Aptos" panose="020B0004020202020204" pitchFamily="34" charset="0"/>
                <a:cs typeface="Times New Roman" panose="02020603050405020304" pitchFamily="18" charset="0"/>
              </a:rPr>
              <a:t>Collect data consistently each quarter to track changes and trends over time.</a:t>
            </a:r>
            <a:br>
              <a:rPr lang="en-GB" sz="1800" kern="100">
                <a:ea typeface="Aptos" panose="020B0004020202020204" pitchFamily="34" charset="0"/>
                <a:cs typeface="Times New Roman" panose="02020603050405020304" pitchFamily="18" charset="0"/>
              </a:rPr>
            </a:br>
            <a:br>
              <a:rPr lang="en-GB" sz="1800" kern="100">
                <a:ea typeface="Aptos" panose="020B0004020202020204" pitchFamily="34" charset="0"/>
                <a:cs typeface="Times New Roman" panose="02020603050405020304" pitchFamily="18" charset="0"/>
              </a:rPr>
            </a:br>
            <a:r>
              <a:rPr lang="en-GB" sz="1800" kern="100">
                <a:effectLst/>
                <a:latin typeface="Arial" panose="020B0604020202020204" pitchFamily="34" charset="0"/>
                <a:ea typeface="Aptos" panose="020B0004020202020204" pitchFamily="34" charset="0"/>
                <a:cs typeface="Times New Roman" panose="02020603050405020304" pitchFamily="18" charset="0"/>
              </a:rPr>
              <a:t>Train staff on the importance of demographic data and how to collect it effectively and sensitively.</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DB8B07AB-DF8D-1AD9-5ADF-9F98220403D4}"/>
              </a:ext>
            </a:extLst>
          </p:cNvPr>
          <p:cNvSpPr/>
          <p:nvPr/>
        </p:nvSpPr>
        <p:spPr>
          <a:xfrm>
            <a:off x="1612227" y="935688"/>
            <a:ext cx="1917041" cy="623905"/>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r" defTabSz="457200" rtl="0" eaLnBrk="0" fontAlgn="base" latinLnBrk="0" hangingPunct="0">
              <a:lnSpc>
                <a:spcPct val="107000"/>
              </a:lnSpc>
              <a:spcBef>
                <a:spcPct val="0"/>
              </a:spcBef>
              <a:spcAft>
                <a:spcPct val="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Anonymity and Confidentiality</a:t>
            </a:r>
            <a:endParaRPr kumimoji="0" lang="en-GB" sz="1800" b="1" i="0" u="none" strike="noStrike" kern="100" cap="none" spc="0" normalizeH="0" baseline="0" noProof="0">
              <a:ln>
                <a:noFill/>
              </a:ln>
              <a:solidFill>
                <a:srgbClr val="4472C4">
                  <a:lumMod val="50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A75F2FDA-9B36-57EB-01F7-D619EF24669E}"/>
              </a:ext>
            </a:extLst>
          </p:cNvPr>
          <p:cNvSpPr/>
          <p:nvPr/>
        </p:nvSpPr>
        <p:spPr>
          <a:xfrm>
            <a:off x="659067" y="2981360"/>
            <a:ext cx="2870201" cy="46134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r" defTabSz="457200" rtl="0" eaLnBrk="0" fontAlgn="base" latinLnBrk="0" hangingPunct="0">
              <a:lnSpc>
                <a:spcPct val="107000"/>
              </a:lnSpc>
              <a:spcBef>
                <a:spcPct val="0"/>
              </a:spcBef>
              <a:spcAft>
                <a:spcPct val="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Voluntary Participation</a:t>
            </a:r>
            <a:endParaRPr kumimoji="0" lang="en-GB" sz="1800" b="0" i="0" u="none" strike="noStrike" kern="100" cap="none" spc="0" normalizeH="0" baseline="0" noProof="0">
              <a:ln>
                <a:noFill/>
              </a:ln>
              <a:solidFill>
                <a:srgbClr val="4472C4">
                  <a:lumMod val="50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466228BF-5621-D8E6-977C-EA9929176EDA}"/>
              </a:ext>
            </a:extLst>
          </p:cNvPr>
          <p:cNvSpPr/>
          <p:nvPr/>
        </p:nvSpPr>
        <p:spPr>
          <a:xfrm>
            <a:off x="1915529" y="2334184"/>
            <a:ext cx="1613739" cy="46134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r" defTabSz="457200" rtl="0" eaLnBrk="0" fontAlgn="base" latinLnBrk="0" hangingPunct="0">
              <a:lnSpc>
                <a:spcPct val="107000"/>
              </a:lnSpc>
              <a:spcBef>
                <a:spcPct val="0"/>
              </a:spcBef>
              <a:spcAft>
                <a:spcPct val="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Be Inclusive</a:t>
            </a:r>
            <a:endParaRPr kumimoji="0" lang="en-GB" sz="1800" b="0" i="0" u="none" strike="noStrike" kern="100" cap="none" spc="0" normalizeH="0" baseline="0" noProof="0">
              <a:ln>
                <a:noFill/>
              </a:ln>
              <a:solidFill>
                <a:srgbClr val="4472C4">
                  <a:lumMod val="50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3D101F43-5D7F-8555-27DA-A6A5108E3E0D}"/>
              </a:ext>
            </a:extLst>
          </p:cNvPr>
          <p:cNvSpPr/>
          <p:nvPr/>
        </p:nvSpPr>
        <p:spPr>
          <a:xfrm>
            <a:off x="2349245" y="4831815"/>
            <a:ext cx="1180023" cy="437330"/>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r" defTabSz="457200" rtl="0" eaLnBrk="0" fontAlgn="base" latinLnBrk="0" hangingPunct="0">
              <a:lnSpc>
                <a:spcPct val="107000"/>
              </a:lnSpc>
              <a:spcBef>
                <a:spcPct val="0"/>
              </a:spcBef>
              <a:spcAft>
                <a:spcPct val="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Training</a:t>
            </a:r>
            <a:endParaRPr kumimoji="0" lang="en-GB" sz="1800" b="0" i="0" u="none" strike="noStrike" kern="100" cap="none" spc="0" normalizeH="0" baseline="0" noProof="0">
              <a:ln>
                <a:noFill/>
              </a:ln>
              <a:solidFill>
                <a:srgbClr val="4472C4">
                  <a:lumMod val="50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A61C3139-636F-C758-6EB7-51698BFB469B}"/>
              </a:ext>
            </a:extLst>
          </p:cNvPr>
          <p:cNvSpPr/>
          <p:nvPr/>
        </p:nvSpPr>
        <p:spPr>
          <a:xfrm>
            <a:off x="1910261" y="4115083"/>
            <a:ext cx="1619007" cy="437330"/>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r" defTabSz="457200" rtl="0" eaLnBrk="0" fontAlgn="base" latinLnBrk="0" hangingPunct="0">
              <a:lnSpc>
                <a:spcPct val="107000"/>
              </a:lnSpc>
              <a:spcBef>
                <a:spcPct val="0"/>
              </a:spcBef>
              <a:spcAft>
                <a:spcPct val="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Consistency</a:t>
            </a:r>
            <a:endParaRPr kumimoji="0" lang="en-GB" sz="1800" b="0" i="0" u="none" strike="noStrike" kern="100" cap="none" spc="0" normalizeH="0" baseline="0" noProof="0">
              <a:ln>
                <a:noFill/>
              </a:ln>
              <a:solidFill>
                <a:srgbClr val="4472C4">
                  <a:lumMod val="50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E43E15AE-3876-3466-177D-89E7187EEDB9}"/>
              </a:ext>
            </a:extLst>
          </p:cNvPr>
          <p:cNvSpPr/>
          <p:nvPr/>
        </p:nvSpPr>
        <p:spPr>
          <a:xfrm>
            <a:off x="284418" y="3559417"/>
            <a:ext cx="3244850" cy="415965"/>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r" defTabSz="457200" rtl="0" eaLnBrk="0" fontAlgn="base" latinLnBrk="0" hangingPunct="0">
              <a:lnSpc>
                <a:spcPct val="107000"/>
              </a:lnSpc>
              <a:spcBef>
                <a:spcPct val="0"/>
              </a:spcBef>
              <a:spcAft>
                <a:spcPct val="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Clear and Simple Language</a:t>
            </a:r>
            <a:endParaRPr kumimoji="0" lang="en-GB" sz="1800" b="0" i="0" u="none" strike="noStrike" kern="100" cap="none" spc="0" normalizeH="0" baseline="0" noProof="0">
              <a:ln>
                <a:noFill/>
              </a:ln>
              <a:solidFill>
                <a:srgbClr val="4472C4">
                  <a:lumMod val="50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FEDC7F7F-73FA-CC40-238C-573184A2CFBC}"/>
              </a:ext>
            </a:extLst>
          </p:cNvPr>
          <p:cNvSpPr/>
          <p:nvPr/>
        </p:nvSpPr>
        <p:spPr>
          <a:xfrm>
            <a:off x="1910261" y="1676305"/>
            <a:ext cx="1619007" cy="461345"/>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r" defTabSz="457200" rtl="0" eaLnBrk="0" fontAlgn="base" latinLnBrk="0" hangingPunct="0">
              <a:lnSpc>
                <a:spcPct val="107000"/>
              </a:lnSpc>
              <a:spcBef>
                <a:spcPct val="0"/>
              </a:spcBef>
              <a:spcAft>
                <a:spcPct val="0"/>
              </a:spcAft>
              <a:buClrTx/>
              <a:buSzTx/>
              <a:buFontTx/>
              <a:buNone/>
              <a:tabLst/>
              <a:defRPr/>
            </a:pPr>
            <a:r>
              <a:rPr kumimoji="0" lang="en-GB" sz="1800" b="1" i="0" u="none" strike="noStrike" kern="100" cap="none" spc="0" normalizeH="0" baseline="0" noProof="0">
                <a:ln>
                  <a:noFill/>
                </a:ln>
                <a:solidFill>
                  <a:srgbClr val="4472C4">
                    <a:lumMod val="50000"/>
                  </a:srgbClr>
                </a:solidFill>
                <a:effectLst/>
                <a:uLnTx/>
                <a:uFillTx/>
                <a:latin typeface="Arial" panose="020B0604020202020204" pitchFamily="34" charset="0"/>
                <a:ea typeface="Aptos" panose="020B0004020202020204" pitchFamily="34" charset="0"/>
                <a:cs typeface="Times New Roman" panose="02020603050405020304" pitchFamily="18" charset="0"/>
              </a:rPr>
              <a:t>Explain why</a:t>
            </a:r>
            <a:endParaRPr kumimoji="0" lang="en-GB" sz="1800" b="1" i="0" u="none" strike="noStrike" kern="100" cap="none" spc="0" normalizeH="0" baseline="0" noProof="0">
              <a:ln>
                <a:noFill/>
              </a:ln>
              <a:solidFill>
                <a:srgbClr val="4472C4">
                  <a:lumMod val="50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37194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A6836-4EA0-37C2-F439-6C73FF0AEA2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4481F74-44CC-5738-498C-0FFDF04A00E6}"/>
              </a:ext>
            </a:extLst>
          </p:cNvPr>
          <p:cNvSpPr/>
          <p:nvPr/>
        </p:nvSpPr>
        <p:spPr>
          <a:xfrm>
            <a:off x="112734" y="345782"/>
            <a:ext cx="5085567" cy="5277010"/>
          </a:xfrm>
          <a:prstGeom prst="rect">
            <a:avLst/>
          </a:prstGeom>
          <a:solidFill>
            <a:srgbClr val="029FB0"/>
          </a:solidFill>
          <a:ln>
            <a:solidFill>
              <a:srgbClr val="029F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A3E3EC9-68D3-36C8-957D-152BC70E68DA}"/>
              </a:ext>
            </a:extLst>
          </p:cNvPr>
          <p:cNvSpPr>
            <a:spLocks noGrp="1"/>
          </p:cNvSpPr>
          <p:nvPr>
            <p:ph type="ctrTitle"/>
          </p:nvPr>
        </p:nvSpPr>
        <p:spPr>
          <a:xfrm>
            <a:off x="1605963" y="1396074"/>
            <a:ext cx="3268151" cy="2156212"/>
          </a:xfrm>
        </p:spPr>
        <p:txBody>
          <a:bodyPr/>
          <a:lstStyle/>
          <a:p>
            <a:r>
              <a:rPr lang="en-GB"/>
              <a:t>What help is available? </a:t>
            </a:r>
            <a:endParaRPr lang="en-US"/>
          </a:p>
        </p:txBody>
      </p:sp>
      <p:sp>
        <p:nvSpPr>
          <p:cNvPr id="3" name="TextBox 2">
            <a:extLst>
              <a:ext uri="{FF2B5EF4-FFF2-40B4-BE49-F238E27FC236}">
                <a16:creationId xmlns:a16="http://schemas.microsoft.com/office/drawing/2014/main" id="{4A5954A1-4E01-B73F-DAB0-4F5A344AFC4E}"/>
              </a:ext>
            </a:extLst>
          </p:cNvPr>
          <p:cNvSpPr txBox="1"/>
          <p:nvPr/>
        </p:nvSpPr>
        <p:spPr>
          <a:xfrm>
            <a:off x="5917102" y="1042608"/>
            <a:ext cx="1620935" cy="3170099"/>
          </a:xfrm>
          <a:prstGeom prst="rect">
            <a:avLst/>
          </a:prstGeom>
          <a:noFill/>
        </p:spPr>
        <p:txBody>
          <a:bodyPr wrap="square" rtlCol="0">
            <a:spAutoFit/>
          </a:bodyPr>
          <a:lstStyle/>
          <a:p>
            <a:r>
              <a:rPr lang="en-GB" sz="20000">
                <a:solidFill>
                  <a:schemeClr val="bg1"/>
                </a:solidFill>
              </a:rPr>
              <a:t>?</a:t>
            </a:r>
          </a:p>
        </p:txBody>
      </p:sp>
    </p:spTree>
    <p:extLst>
      <p:ext uri="{BB962C8B-B14F-4D97-AF65-F5344CB8AC3E}">
        <p14:creationId xmlns:p14="http://schemas.microsoft.com/office/powerpoint/2010/main" val="2425985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0990E-CCF3-0F30-D187-B4E1FCB0A4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5AFC13-0FC0-3278-4E7D-3CD17F3FD557}"/>
              </a:ext>
            </a:extLst>
          </p:cNvPr>
          <p:cNvSpPr>
            <a:spLocks noGrp="1"/>
          </p:cNvSpPr>
          <p:nvPr>
            <p:ph type="title"/>
          </p:nvPr>
        </p:nvSpPr>
        <p:spPr>
          <a:xfrm>
            <a:off x="571499" y="91206"/>
            <a:ext cx="7886700" cy="1104636"/>
          </a:xfrm>
        </p:spPr>
        <p:txBody>
          <a:bodyPr anchor="ctr">
            <a:normAutofit/>
          </a:bodyPr>
          <a:lstStyle/>
          <a:p>
            <a:r>
              <a:rPr lang="en-US"/>
              <a:t>Monitoring Officers</a:t>
            </a:r>
          </a:p>
        </p:txBody>
      </p:sp>
      <p:sp>
        <p:nvSpPr>
          <p:cNvPr id="3" name="Content Placeholder 2">
            <a:extLst>
              <a:ext uri="{FF2B5EF4-FFF2-40B4-BE49-F238E27FC236}">
                <a16:creationId xmlns:a16="http://schemas.microsoft.com/office/drawing/2014/main" id="{C3E7FF8D-E802-4367-7EFF-A1272152DFCC}"/>
              </a:ext>
            </a:extLst>
          </p:cNvPr>
          <p:cNvSpPr>
            <a:spLocks noGrp="1"/>
          </p:cNvSpPr>
          <p:nvPr>
            <p:ph sz="half" idx="1"/>
          </p:nvPr>
        </p:nvSpPr>
        <p:spPr>
          <a:xfrm>
            <a:off x="514345" y="944305"/>
            <a:ext cx="4505426" cy="3911770"/>
          </a:xfrm>
        </p:spPr>
        <p:txBody>
          <a:bodyPr>
            <a:normAutofit fontScale="92500"/>
          </a:bodyPr>
          <a:lstStyle/>
          <a:p>
            <a:pPr marL="0" indent="0">
              <a:lnSpc>
                <a:spcPct val="114000"/>
              </a:lnSpc>
              <a:buNone/>
            </a:pPr>
            <a:r>
              <a:rPr lang="en-US" sz="1600" b="1"/>
              <a:t>Your first port of call for support should be your Monitoring Officer: </a:t>
            </a:r>
            <a:endParaRPr lang="en-US" sz="1100"/>
          </a:p>
          <a:p>
            <a:pPr marL="342900" lvl="1" indent="0">
              <a:buNone/>
            </a:pPr>
            <a:r>
              <a:rPr lang="en-US" sz="1600" b="1">
                <a:solidFill>
                  <a:srgbClr val="FF0000"/>
                </a:solidFill>
              </a:rPr>
              <a:t>Katie Drew </a:t>
            </a:r>
            <a:r>
              <a:rPr lang="en-US" sz="1600"/>
              <a:t>– </a:t>
            </a:r>
            <a:r>
              <a:rPr lang="en-US" sz="1600">
                <a:hlinkClick r:id="rId3"/>
              </a:rPr>
              <a:t>katie.drew1@lewisham.gov.uk</a:t>
            </a:r>
            <a:endParaRPr lang="en-US" sz="1600"/>
          </a:p>
          <a:p>
            <a:pPr marL="342900" lvl="1" indent="0">
              <a:buNone/>
            </a:pPr>
            <a:r>
              <a:rPr lang="en-US" sz="1600" b="1">
                <a:solidFill>
                  <a:srgbClr val="FF0000"/>
                </a:solidFill>
              </a:rPr>
              <a:t>North: </a:t>
            </a:r>
            <a:r>
              <a:rPr lang="en-US" sz="1600"/>
              <a:t>Brockley, Deptford, Evelyn, New Cross Gate, Telegraph Hill</a:t>
            </a:r>
          </a:p>
          <a:p>
            <a:pPr marL="342900" lvl="1" indent="0">
              <a:buNone/>
            </a:pPr>
            <a:r>
              <a:rPr lang="en-US" sz="1600" b="1">
                <a:solidFill>
                  <a:srgbClr val="7030A0"/>
                </a:solidFill>
              </a:rPr>
              <a:t>Lucy Formolli </a:t>
            </a:r>
            <a:r>
              <a:rPr lang="en-US" sz="1600"/>
              <a:t>– </a:t>
            </a:r>
            <a:r>
              <a:rPr lang="en-US" sz="1600">
                <a:hlinkClick r:id="rId4"/>
              </a:rPr>
              <a:t>lucy.formolli@lewisham.gov.uk</a:t>
            </a:r>
            <a:endParaRPr lang="en-US" sz="1600"/>
          </a:p>
          <a:p>
            <a:pPr marL="342900" lvl="1" indent="0">
              <a:buNone/>
            </a:pPr>
            <a:r>
              <a:rPr lang="en-US" sz="1600" b="1">
                <a:solidFill>
                  <a:srgbClr val="7030A0"/>
                </a:solidFill>
              </a:rPr>
              <a:t>South:</a:t>
            </a:r>
            <a:r>
              <a:rPr lang="en-US" sz="1600" b="1"/>
              <a:t> </a:t>
            </a:r>
            <a:r>
              <a:rPr lang="en-US" sz="1600"/>
              <a:t>Bellingham, Downham, Grove Park, Hither Green, Catford South</a:t>
            </a:r>
          </a:p>
          <a:p>
            <a:pPr marL="342900" lvl="1" indent="0">
              <a:buNone/>
            </a:pPr>
            <a:r>
              <a:rPr lang="en-US" sz="1600" b="1">
                <a:solidFill>
                  <a:srgbClr val="00B0F0"/>
                </a:solidFill>
              </a:rPr>
              <a:t>Sarah Lang </a:t>
            </a:r>
            <a:r>
              <a:rPr lang="en-US" sz="1600"/>
              <a:t>– </a:t>
            </a:r>
            <a:r>
              <a:rPr lang="en-US" sz="1600">
                <a:hlinkClick r:id="rId5"/>
              </a:rPr>
              <a:t>sarah.lang@lewisham.gov.uk</a:t>
            </a:r>
            <a:r>
              <a:rPr lang="en-US" sz="1600"/>
              <a:t> </a:t>
            </a:r>
          </a:p>
          <a:p>
            <a:pPr marL="342900" lvl="1" indent="0">
              <a:buNone/>
            </a:pPr>
            <a:r>
              <a:rPr lang="en-US" sz="1600" b="1">
                <a:solidFill>
                  <a:srgbClr val="00B0F0"/>
                </a:solidFill>
              </a:rPr>
              <a:t>East: </a:t>
            </a:r>
            <a:r>
              <a:rPr lang="en-US" sz="1600"/>
              <a:t>Blackheath, Crofton Park, </a:t>
            </a:r>
            <a:r>
              <a:rPr lang="en-US" sz="1600" err="1"/>
              <a:t>Ladywell</a:t>
            </a:r>
            <a:r>
              <a:rPr lang="en-US" sz="1600"/>
              <a:t>, Lee Green, Lewisham Central, Rushey Green</a:t>
            </a:r>
          </a:p>
          <a:p>
            <a:pPr marL="342900" lvl="1" indent="0">
              <a:buNone/>
            </a:pPr>
            <a:r>
              <a:rPr lang="en-US" sz="1600" b="1">
                <a:solidFill>
                  <a:srgbClr val="00B050"/>
                </a:solidFill>
              </a:rPr>
              <a:t>Paul Gale </a:t>
            </a:r>
            <a:r>
              <a:rPr lang="en-US" sz="1600"/>
              <a:t>– </a:t>
            </a:r>
            <a:r>
              <a:rPr lang="en-US" sz="1600">
                <a:hlinkClick r:id="rId6"/>
              </a:rPr>
              <a:t>paul.gale@lewisham.gov.uk</a:t>
            </a:r>
            <a:r>
              <a:rPr lang="en-US" sz="1600"/>
              <a:t> </a:t>
            </a:r>
          </a:p>
          <a:p>
            <a:pPr marL="342900" lvl="1" indent="0">
              <a:buNone/>
            </a:pPr>
            <a:r>
              <a:rPr lang="en-US" sz="1600" b="1">
                <a:solidFill>
                  <a:srgbClr val="00B050"/>
                </a:solidFill>
              </a:rPr>
              <a:t>West: </a:t>
            </a:r>
            <a:r>
              <a:rPr lang="en-US" sz="1600"/>
              <a:t>Forest Hill, Perry Vale, Sydenham (and Positive Aging Council)</a:t>
            </a:r>
          </a:p>
          <a:p>
            <a:pPr marL="342900" lvl="1" indent="0">
              <a:buNone/>
            </a:pPr>
            <a:r>
              <a:rPr lang="en-US" sz="1600" b="1">
                <a:solidFill>
                  <a:schemeClr val="accent2"/>
                </a:solidFill>
              </a:rPr>
              <a:t>Sara Wickert </a:t>
            </a:r>
            <a:r>
              <a:rPr lang="en-US" sz="1600"/>
              <a:t>– </a:t>
            </a:r>
            <a:r>
              <a:rPr lang="en-US" sz="1600">
                <a:hlinkClick r:id="rId7"/>
              </a:rPr>
              <a:t>sara.wickert@lewisham.gov.uk</a:t>
            </a:r>
            <a:r>
              <a:rPr lang="en-US" sz="1600"/>
              <a:t>  </a:t>
            </a:r>
            <a:r>
              <a:rPr lang="en-US" sz="1600" b="1">
                <a:solidFill>
                  <a:schemeClr val="accent2"/>
                </a:solidFill>
              </a:rPr>
              <a:t>Cross-ward support</a:t>
            </a:r>
          </a:p>
        </p:txBody>
      </p:sp>
      <p:sp>
        <p:nvSpPr>
          <p:cNvPr id="7" name="TextBox 6">
            <a:extLst>
              <a:ext uri="{FF2B5EF4-FFF2-40B4-BE49-F238E27FC236}">
                <a16:creationId xmlns:a16="http://schemas.microsoft.com/office/drawing/2014/main" id="{2E532728-1E6F-1D7E-4C05-4BD979F7728C}"/>
              </a:ext>
            </a:extLst>
          </p:cNvPr>
          <p:cNvSpPr txBox="1"/>
          <p:nvPr/>
        </p:nvSpPr>
        <p:spPr>
          <a:xfrm>
            <a:off x="99597" y="4973662"/>
            <a:ext cx="8944805" cy="523220"/>
          </a:xfrm>
          <a:prstGeom prst="rect">
            <a:avLst/>
          </a:prstGeom>
          <a:noFill/>
        </p:spPr>
        <p:txBody>
          <a:bodyPr wrap="square">
            <a:spAutoFit/>
          </a:bodyPr>
          <a:lstStyle/>
          <a:p>
            <a:pPr marL="342900" lvl="1" indent="0">
              <a:buNone/>
            </a:pPr>
            <a:r>
              <a:rPr lang="en-US" sz="1400"/>
              <a:t>Borough-wide projects will also be allocated a monitoring officer and you will be notified of your officer when we share your grant agreement</a:t>
            </a:r>
          </a:p>
        </p:txBody>
      </p:sp>
      <p:pic>
        <p:nvPicPr>
          <p:cNvPr id="9" name="Picture 8">
            <a:extLst>
              <a:ext uri="{FF2B5EF4-FFF2-40B4-BE49-F238E27FC236}">
                <a16:creationId xmlns:a16="http://schemas.microsoft.com/office/drawing/2014/main" id="{9B08F28C-F37B-DD46-4AC5-8F7F3775A90D}"/>
              </a:ext>
            </a:extLst>
          </p:cNvPr>
          <p:cNvPicPr>
            <a:picLocks noChangeAspect="1"/>
          </p:cNvPicPr>
          <p:nvPr/>
        </p:nvPicPr>
        <p:blipFill>
          <a:blip r:embed="rId8"/>
          <a:stretch>
            <a:fillRect/>
          </a:stretch>
        </p:blipFill>
        <p:spPr>
          <a:xfrm>
            <a:off x="5019771" y="399496"/>
            <a:ext cx="4024632" cy="3644950"/>
          </a:xfrm>
          <a:prstGeom prst="rect">
            <a:avLst/>
          </a:prstGeom>
        </p:spPr>
      </p:pic>
      <p:sp>
        <p:nvSpPr>
          <p:cNvPr id="10" name="Rectangle 1">
            <a:extLst>
              <a:ext uri="{FF2B5EF4-FFF2-40B4-BE49-F238E27FC236}">
                <a16:creationId xmlns:a16="http://schemas.microsoft.com/office/drawing/2014/main" id="{1CBADA9E-D7EF-A3C0-B86F-044A9EE0F5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3783863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262FE-938F-D153-AED0-DC62EAD3F2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DFE7D6-E5FE-4D6B-4171-396E93CE3217}"/>
              </a:ext>
            </a:extLst>
          </p:cNvPr>
          <p:cNvSpPr>
            <a:spLocks noGrp="1"/>
          </p:cNvSpPr>
          <p:nvPr>
            <p:ph type="title"/>
          </p:nvPr>
        </p:nvSpPr>
        <p:spPr/>
        <p:txBody>
          <a:bodyPr/>
          <a:lstStyle/>
          <a:p>
            <a:r>
              <a:rPr lang="en-US"/>
              <a:t>What additional support is available?</a:t>
            </a:r>
          </a:p>
        </p:txBody>
      </p:sp>
      <p:sp>
        <p:nvSpPr>
          <p:cNvPr id="3" name="Content Placeholder 2">
            <a:extLst>
              <a:ext uri="{FF2B5EF4-FFF2-40B4-BE49-F238E27FC236}">
                <a16:creationId xmlns:a16="http://schemas.microsoft.com/office/drawing/2014/main" id="{C114314D-C4B1-B9FE-8801-3C7C03A74852}"/>
              </a:ext>
            </a:extLst>
          </p:cNvPr>
          <p:cNvSpPr>
            <a:spLocks noGrp="1"/>
          </p:cNvSpPr>
          <p:nvPr>
            <p:ph idx="1"/>
          </p:nvPr>
        </p:nvSpPr>
        <p:spPr/>
        <p:txBody>
          <a:bodyPr>
            <a:normAutofit/>
          </a:bodyPr>
          <a:lstStyle/>
          <a:p>
            <a:pPr marL="0" indent="0">
              <a:buNone/>
            </a:pPr>
            <a:r>
              <a:rPr lang="en-US" b="1">
                <a:solidFill>
                  <a:schemeClr val="tx2"/>
                </a:solidFill>
              </a:rPr>
              <a:t>Community Funding Development Managers </a:t>
            </a:r>
          </a:p>
          <a:p>
            <a:pPr marL="0" indent="0">
              <a:buNone/>
            </a:pPr>
            <a:endParaRPr lang="en-US" sz="800" b="1">
              <a:solidFill>
                <a:schemeClr val="accent1">
                  <a:lumMod val="50000"/>
                </a:schemeClr>
              </a:solidFill>
            </a:endParaRPr>
          </a:p>
          <a:p>
            <a:pPr marL="0" indent="0">
              <a:lnSpc>
                <a:spcPct val="100000"/>
              </a:lnSpc>
              <a:spcBef>
                <a:spcPts val="0"/>
              </a:spcBef>
              <a:buNone/>
            </a:pPr>
            <a:r>
              <a:rPr lang="en-US" sz="1800" b="1">
                <a:solidFill>
                  <a:schemeClr val="accent2"/>
                </a:solidFill>
                <a:latin typeface="+mj-lt"/>
              </a:rPr>
              <a:t>Karen Jeffreys </a:t>
            </a:r>
            <a:r>
              <a:rPr lang="en-US" sz="1800">
                <a:solidFill>
                  <a:schemeClr val="accent2"/>
                </a:solidFill>
                <a:latin typeface="+mj-lt"/>
              </a:rPr>
              <a:t>(Equalities)</a:t>
            </a:r>
          </a:p>
          <a:p>
            <a:pPr marL="0" indent="0">
              <a:lnSpc>
                <a:spcPct val="100000"/>
              </a:lnSpc>
              <a:spcBef>
                <a:spcPts val="0"/>
              </a:spcBef>
              <a:buNone/>
            </a:pPr>
            <a:r>
              <a:rPr lang="en-US" sz="1800">
                <a:solidFill>
                  <a:schemeClr val="accent1">
                    <a:lumMod val="50000"/>
                  </a:schemeClr>
                </a:solidFill>
                <a:latin typeface="+mj-lt"/>
              </a:rPr>
              <a:t>Lewisham Local</a:t>
            </a:r>
          </a:p>
          <a:p>
            <a:pPr marL="0" indent="0">
              <a:lnSpc>
                <a:spcPct val="100000"/>
              </a:lnSpc>
              <a:spcBef>
                <a:spcPts val="0"/>
              </a:spcBef>
              <a:buNone/>
            </a:pPr>
            <a:r>
              <a:rPr lang="en-US" sz="1800" b="1">
                <a:solidFill>
                  <a:schemeClr val="accent1">
                    <a:lumMod val="50000"/>
                  </a:schemeClr>
                </a:solidFill>
                <a:latin typeface="+mj-lt"/>
                <a:hlinkClick r:id="rId3">
                  <a:extLst>
                    <a:ext uri="{A12FA001-AC4F-418D-AE19-62706E023703}">
                      <ahyp:hlinkClr xmlns:ahyp="http://schemas.microsoft.com/office/drawing/2018/hyperlinkcolor" val="tx"/>
                    </a:ext>
                  </a:extLst>
                </a:hlinkClick>
              </a:rPr>
              <a:t>karen@lewishamlocal.com</a:t>
            </a:r>
            <a:r>
              <a:rPr lang="en-US" sz="1800" b="1">
                <a:solidFill>
                  <a:schemeClr val="accent1">
                    <a:lumMod val="50000"/>
                  </a:schemeClr>
                </a:solidFill>
                <a:latin typeface="+mj-lt"/>
              </a:rPr>
              <a:t>    </a:t>
            </a:r>
          </a:p>
          <a:p>
            <a:pPr marL="0" indent="0">
              <a:buNone/>
            </a:pPr>
            <a:endParaRPr lang="en-US" sz="800">
              <a:solidFill>
                <a:schemeClr val="accent1">
                  <a:lumMod val="50000"/>
                </a:schemeClr>
              </a:solidFill>
              <a:highlight>
                <a:srgbClr val="FFFF00"/>
              </a:highlight>
              <a:latin typeface="+mj-lt"/>
            </a:endParaRPr>
          </a:p>
          <a:p>
            <a:pPr marL="0" indent="0">
              <a:buNone/>
            </a:pPr>
            <a:endParaRPr lang="en-US" sz="800" b="1">
              <a:solidFill>
                <a:schemeClr val="accent1">
                  <a:lumMod val="50000"/>
                </a:schemeClr>
              </a:solidFill>
              <a:highlight>
                <a:srgbClr val="FFFF00"/>
              </a:highlight>
              <a:latin typeface="+mj-lt"/>
            </a:endParaRPr>
          </a:p>
          <a:p>
            <a:pPr marL="0" indent="0">
              <a:spcBef>
                <a:spcPts val="0"/>
              </a:spcBef>
              <a:buNone/>
            </a:pPr>
            <a:r>
              <a:rPr lang="en-GB" sz="1800" b="1">
                <a:solidFill>
                  <a:schemeClr val="accent2"/>
                </a:solidFill>
                <a:latin typeface="+mn-lt"/>
              </a:rPr>
              <a:t>Chloe Booth </a:t>
            </a:r>
            <a:r>
              <a:rPr lang="en-GB" sz="1800">
                <a:solidFill>
                  <a:schemeClr val="accent2"/>
                </a:solidFill>
                <a:latin typeface="+mn-lt"/>
              </a:rPr>
              <a:t>(Arts)</a:t>
            </a:r>
          </a:p>
          <a:p>
            <a:pPr marL="0" indent="0">
              <a:spcBef>
                <a:spcPts val="0"/>
              </a:spcBef>
              <a:buNone/>
            </a:pPr>
            <a:r>
              <a:rPr lang="en-GB" sz="1800">
                <a:solidFill>
                  <a:schemeClr val="accent1">
                    <a:lumMod val="50000"/>
                  </a:schemeClr>
                </a:solidFill>
                <a:latin typeface="+mn-lt"/>
              </a:rPr>
              <a:t>Lewisham Education Arts Network</a:t>
            </a:r>
          </a:p>
          <a:p>
            <a:pPr marL="0" indent="0">
              <a:spcBef>
                <a:spcPts val="0"/>
              </a:spcBef>
              <a:buNone/>
            </a:pPr>
            <a:r>
              <a:rPr lang="en-GB" sz="1800" b="1" u="sng">
                <a:solidFill>
                  <a:schemeClr val="accent1">
                    <a:lumMod val="50000"/>
                  </a:schemeClr>
                </a:solidFill>
                <a:effectLst/>
                <a:latin typeface="+mn-lt"/>
                <a:ea typeface="Aptos" panose="020B0004020202020204" pitchFamily="34" charset="0"/>
                <a:hlinkClick r:id="rId4">
                  <a:extLst>
                    <a:ext uri="{A12FA001-AC4F-418D-AE19-62706E023703}">
                      <ahyp:hlinkClr xmlns:ahyp="http://schemas.microsoft.com/office/drawing/2018/hyperlinkcolor" val="tx"/>
                    </a:ext>
                  </a:extLst>
                </a:hlinkClick>
              </a:rPr>
              <a:t>chloe@leanarts.org.uk</a:t>
            </a:r>
            <a:r>
              <a:rPr lang="en-GB" sz="1800" b="1">
                <a:solidFill>
                  <a:schemeClr val="accent1">
                    <a:lumMod val="50000"/>
                  </a:schemeClr>
                </a:solidFill>
                <a:effectLst/>
                <a:latin typeface="+mn-lt"/>
                <a:ea typeface="Aptos" panose="020B0004020202020204" pitchFamily="34" charset="0"/>
              </a:rPr>
              <a:t> </a:t>
            </a:r>
          </a:p>
          <a:p>
            <a:pPr marL="0" indent="0">
              <a:spcBef>
                <a:spcPts val="0"/>
              </a:spcBef>
              <a:buNone/>
            </a:pPr>
            <a:endParaRPr lang="en-GB" sz="1800" b="1">
              <a:solidFill>
                <a:schemeClr val="accent1">
                  <a:lumMod val="50000"/>
                </a:schemeClr>
              </a:solidFill>
              <a:latin typeface="+mn-lt"/>
            </a:endParaRPr>
          </a:p>
          <a:p>
            <a:pPr marL="0" indent="0">
              <a:spcBef>
                <a:spcPts val="0"/>
              </a:spcBef>
              <a:buNone/>
            </a:pPr>
            <a:r>
              <a:rPr lang="en-US" sz="1800" b="1">
                <a:solidFill>
                  <a:schemeClr val="accent2"/>
                </a:solidFill>
                <a:latin typeface="+mn-lt"/>
              </a:rPr>
              <a:t>Leanne Wenham </a:t>
            </a:r>
            <a:r>
              <a:rPr lang="en-US" sz="1800">
                <a:solidFill>
                  <a:schemeClr val="accent2"/>
                </a:solidFill>
                <a:latin typeface="+mn-lt"/>
              </a:rPr>
              <a:t>(Cold Spots)</a:t>
            </a:r>
          </a:p>
          <a:p>
            <a:pPr marL="0" indent="0">
              <a:spcBef>
                <a:spcPts val="0"/>
              </a:spcBef>
              <a:buNone/>
            </a:pPr>
            <a:r>
              <a:rPr lang="en-GB" sz="1800">
                <a:solidFill>
                  <a:schemeClr val="accent1">
                    <a:lumMod val="50000"/>
                  </a:schemeClr>
                </a:solidFill>
                <a:effectLst/>
                <a:latin typeface="+mn-lt"/>
                <a:ea typeface="Times New Roman" panose="02020603050405020304" pitchFamily="18" charset="0"/>
                <a:cs typeface="Aptos" panose="020B0004020202020204" pitchFamily="34" charset="0"/>
              </a:rPr>
              <a:t>Community Connections </a:t>
            </a:r>
            <a:r>
              <a:rPr lang="en-GB" sz="1800">
                <a:solidFill>
                  <a:schemeClr val="accent1">
                    <a:lumMod val="50000"/>
                  </a:schemeClr>
                </a:solidFill>
                <a:latin typeface="+mn-lt"/>
                <a:ea typeface="Times New Roman" panose="02020603050405020304" pitchFamily="18" charset="0"/>
                <a:cs typeface="Aptos" panose="020B0004020202020204" pitchFamily="34" charset="0"/>
              </a:rPr>
              <a:t>Lewisham (Age UK Lewisham &amp; Southwark)</a:t>
            </a:r>
          </a:p>
          <a:p>
            <a:pPr marL="0" indent="0">
              <a:spcBef>
                <a:spcPts val="0"/>
              </a:spcBef>
              <a:buNone/>
            </a:pPr>
            <a:r>
              <a:rPr lang="en-GB" sz="1800" b="1" i="0" u="sng">
                <a:solidFill>
                  <a:schemeClr val="accent1">
                    <a:lumMod val="50000"/>
                  </a:schemeClr>
                </a:solidFill>
                <a:effectLst/>
                <a:latin typeface="+mn-lt"/>
                <a:hlinkClick r:id="rId5">
                  <a:extLst>
                    <a:ext uri="{A12FA001-AC4F-418D-AE19-62706E023703}">
                      <ahyp:hlinkClr xmlns:ahyp="http://schemas.microsoft.com/office/drawing/2018/hyperlinkcolor" val="tx"/>
                    </a:ext>
                  </a:extLst>
                </a:hlinkClick>
              </a:rPr>
              <a:t>leanne.wenham@ageuklands.org.uk</a:t>
            </a:r>
            <a:r>
              <a:rPr lang="en-GB" sz="1800" b="1" i="0" u="sng">
                <a:solidFill>
                  <a:schemeClr val="accent1">
                    <a:lumMod val="50000"/>
                  </a:schemeClr>
                </a:solidFill>
                <a:effectLst/>
                <a:latin typeface="+mn-lt"/>
              </a:rPr>
              <a:t> </a:t>
            </a:r>
            <a:endParaRPr lang="en-GB" sz="1800" b="1">
              <a:solidFill>
                <a:schemeClr val="accent1">
                  <a:lumMod val="50000"/>
                </a:schemeClr>
              </a:solidFill>
              <a:latin typeface="+mn-lt"/>
              <a:ea typeface="Aptos" panose="020B0004020202020204" pitchFamily="34" charset="0"/>
              <a:cs typeface="Aptos" panose="020B0004020202020204" pitchFamily="34" charset="0"/>
            </a:endParaRPr>
          </a:p>
          <a:p>
            <a:pPr marL="0" indent="0">
              <a:buNone/>
            </a:pPr>
            <a:endParaRPr lang="en-GB" sz="800">
              <a:solidFill>
                <a:schemeClr val="accent1">
                  <a:lumMod val="50000"/>
                </a:schemeClr>
              </a:solidFill>
              <a:effectLst/>
              <a:latin typeface="Aptos" panose="020B0004020202020204" pitchFamily="34" charset="0"/>
              <a:ea typeface="Aptos" panose="020B0004020202020204" pitchFamily="34" charset="0"/>
              <a:cs typeface="Aptos" panose="020B0004020202020204" pitchFamily="34" charset="0"/>
            </a:endParaRPr>
          </a:p>
          <a:p>
            <a:pPr marL="0" indent="0">
              <a:buNone/>
            </a:pPr>
            <a:endParaRPr lang="en-GB" sz="800">
              <a:solidFill>
                <a:schemeClr val="accent2"/>
              </a:solidFill>
              <a:effectLst/>
              <a:latin typeface="Aptos" panose="020B0004020202020204" pitchFamily="34" charset="0"/>
              <a:ea typeface="Aptos" panose="020B0004020202020204" pitchFamily="34" charset="0"/>
              <a:cs typeface="Aptos" panose="020B0004020202020204" pitchFamily="34" charset="0"/>
            </a:endParaRPr>
          </a:p>
          <a:p>
            <a:pPr marL="0" indent="0">
              <a:buNone/>
            </a:pPr>
            <a:endParaRPr lang="en-GB" sz="1800">
              <a:solidFill>
                <a:schemeClr val="accent1">
                  <a:lumMod val="50000"/>
                </a:schemeClr>
              </a:solidFill>
              <a:latin typeface="+mj-lt"/>
            </a:endParaRPr>
          </a:p>
          <a:p>
            <a:pPr marL="0" indent="0">
              <a:buNone/>
            </a:pPr>
            <a:endParaRPr lang="en-US">
              <a:solidFill>
                <a:schemeClr val="accent1">
                  <a:lumMod val="50000"/>
                </a:schemeClr>
              </a:solidFill>
              <a:highlight>
                <a:srgbClr val="FFFF00"/>
              </a:highlight>
              <a:latin typeface="+mj-lt"/>
            </a:endParaRPr>
          </a:p>
          <a:p>
            <a:pPr marL="0" indent="0">
              <a:buNone/>
            </a:pPr>
            <a:endParaRPr lang="en-US">
              <a:solidFill>
                <a:schemeClr val="accent1">
                  <a:lumMod val="50000"/>
                </a:schemeClr>
              </a:solidFill>
              <a:highlight>
                <a:srgbClr val="FFFF00"/>
              </a:highlight>
            </a:endParaRPr>
          </a:p>
        </p:txBody>
      </p:sp>
      <p:sp>
        <p:nvSpPr>
          <p:cNvPr id="5" name="AutoShape 2" descr="Funding Stock Photos, Royalty Free Funding Images | Depositphotos">
            <a:extLst>
              <a:ext uri="{FF2B5EF4-FFF2-40B4-BE49-F238E27FC236}">
                <a16:creationId xmlns:a16="http://schemas.microsoft.com/office/drawing/2014/main" id="{A2ED6FEF-C770-9D69-2710-A29500C7F557}"/>
              </a:ext>
            </a:extLst>
          </p:cNvPr>
          <p:cNvSpPr>
            <a:spLocks noChangeAspect="1" noChangeArrowheads="1"/>
          </p:cNvSpPr>
          <p:nvPr/>
        </p:nvSpPr>
        <p:spPr bwMode="auto">
          <a:xfrm>
            <a:off x="4419599" y="2705099"/>
            <a:ext cx="3188563" cy="31885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a:extLst>
              <a:ext uri="{FF2B5EF4-FFF2-40B4-BE49-F238E27FC236}">
                <a16:creationId xmlns:a16="http://schemas.microsoft.com/office/drawing/2014/main" id="{08AF6ECD-C149-0C34-6CF7-8315D46D3AB9}"/>
              </a:ext>
            </a:extLst>
          </p:cNvPr>
          <p:cNvPicPr>
            <a:picLocks noChangeAspect="1"/>
          </p:cNvPicPr>
          <p:nvPr/>
        </p:nvPicPr>
        <p:blipFill>
          <a:blip r:embed="rId6"/>
          <a:stretch>
            <a:fillRect/>
          </a:stretch>
        </p:blipFill>
        <p:spPr>
          <a:xfrm>
            <a:off x="4317222" y="2171078"/>
            <a:ext cx="4577109" cy="1513156"/>
          </a:xfrm>
          <a:prstGeom prst="rect">
            <a:avLst/>
          </a:prstGeom>
        </p:spPr>
      </p:pic>
    </p:spTree>
    <p:extLst>
      <p:ext uri="{BB962C8B-B14F-4D97-AF65-F5344CB8AC3E}">
        <p14:creationId xmlns:p14="http://schemas.microsoft.com/office/powerpoint/2010/main" val="819729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A3F24-DFD7-AA20-633E-A0193D1216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69FB3E-BCA9-8C42-C011-3D90D53C3CA9}"/>
              </a:ext>
            </a:extLst>
          </p:cNvPr>
          <p:cNvSpPr>
            <a:spLocks noGrp="1"/>
          </p:cNvSpPr>
          <p:nvPr>
            <p:ph type="title"/>
          </p:nvPr>
        </p:nvSpPr>
        <p:spPr>
          <a:xfrm>
            <a:off x="628650" y="304271"/>
            <a:ext cx="7886700" cy="1104636"/>
          </a:xfrm>
        </p:spPr>
        <p:txBody>
          <a:bodyPr anchor="ctr">
            <a:normAutofit/>
          </a:bodyPr>
          <a:lstStyle/>
          <a:p>
            <a:r>
              <a:rPr lang="en-US"/>
              <a:t>What additional support is available?</a:t>
            </a:r>
          </a:p>
        </p:txBody>
      </p:sp>
      <p:graphicFrame>
        <p:nvGraphicFramePr>
          <p:cNvPr id="5" name="Content Placeholder 2">
            <a:extLst>
              <a:ext uri="{FF2B5EF4-FFF2-40B4-BE49-F238E27FC236}">
                <a16:creationId xmlns:a16="http://schemas.microsoft.com/office/drawing/2014/main" id="{0A9056F2-6600-ADC0-58D9-4E586776DB79}"/>
              </a:ext>
            </a:extLst>
          </p:cNvPr>
          <p:cNvGraphicFramePr>
            <a:graphicFrameLocks noGrp="1"/>
          </p:cNvGraphicFramePr>
          <p:nvPr>
            <p:ph idx="1"/>
            <p:extLst>
              <p:ext uri="{D42A27DB-BD31-4B8C-83A1-F6EECF244321}">
                <p14:modId xmlns:p14="http://schemas.microsoft.com/office/powerpoint/2010/main" val="1477412770"/>
              </p:ext>
            </p:extLst>
          </p:nvPr>
        </p:nvGraphicFramePr>
        <p:xfrm>
          <a:off x="-142042" y="914399"/>
          <a:ext cx="9037468" cy="4634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2876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1DC41-4607-09DB-C54C-73328AB1F2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2C431F-E18A-183E-D49F-6FBC73FD3A56}"/>
              </a:ext>
            </a:extLst>
          </p:cNvPr>
          <p:cNvSpPr>
            <a:spLocks noGrp="1"/>
          </p:cNvSpPr>
          <p:nvPr>
            <p:ph type="title"/>
          </p:nvPr>
        </p:nvSpPr>
        <p:spPr>
          <a:xfrm>
            <a:off x="434220" y="-134286"/>
            <a:ext cx="8512041" cy="1104636"/>
          </a:xfrm>
        </p:spPr>
        <p:txBody>
          <a:bodyPr/>
          <a:lstStyle/>
          <a:p>
            <a:r>
              <a:rPr lang="en-US"/>
              <a:t>Promoting and engaging people with your project</a:t>
            </a:r>
          </a:p>
        </p:txBody>
      </p:sp>
      <p:pic>
        <p:nvPicPr>
          <p:cNvPr id="4" name="Picture 3">
            <a:extLst>
              <a:ext uri="{FF2B5EF4-FFF2-40B4-BE49-F238E27FC236}">
                <a16:creationId xmlns:a16="http://schemas.microsoft.com/office/drawing/2014/main" id="{28248FBA-30D1-CD55-4A59-6071717BEEC2}"/>
              </a:ext>
            </a:extLst>
          </p:cNvPr>
          <p:cNvPicPr>
            <a:picLocks noChangeAspect="1"/>
          </p:cNvPicPr>
          <p:nvPr/>
        </p:nvPicPr>
        <p:blipFill>
          <a:blip r:embed="rId3"/>
          <a:stretch>
            <a:fillRect/>
          </a:stretch>
        </p:blipFill>
        <p:spPr>
          <a:xfrm>
            <a:off x="672213" y="2112484"/>
            <a:ext cx="2000647" cy="2000647"/>
          </a:xfrm>
          <a:prstGeom prst="rect">
            <a:avLst/>
          </a:prstGeom>
        </p:spPr>
      </p:pic>
      <p:pic>
        <p:nvPicPr>
          <p:cNvPr id="11" name="Picture 10">
            <a:extLst>
              <a:ext uri="{FF2B5EF4-FFF2-40B4-BE49-F238E27FC236}">
                <a16:creationId xmlns:a16="http://schemas.microsoft.com/office/drawing/2014/main" id="{0EB8951B-72F2-EDF7-4431-E2466575283B}"/>
              </a:ext>
            </a:extLst>
          </p:cNvPr>
          <p:cNvPicPr>
            <a:picLocks noChangeAspect="1"/>
          </p:cNvPicPr>
          <p:nvPr/>
        </p:nvPicPr>
        <p:blipFill>
          <a:blip r:embed="rId4"/>
          <a:srcRect l="8858" t="16871" r="6806" b="30031"/>
          <a:stretch/>
        </p:blipFill>
        <p:spPr>
          <a:xfrm>
            <a:off x="2058922" y="839536"/>
            <a:ext cx="5220987" cy="968685"/>
          </a:xfrm>
          <a:prstGeom prst="rect">
            <a:avLst/>
          </a:prstGeom>
        </p:spPr>
      </p:pic>
      <p:pic>
        <p:nvPicPr>
          <p:cNvPr id="12" name="Picture 11">
            <a:extLst>
              <a:ext uri="{FF2B5EF4-FFF2-40B4-BE49-F238E27FC236}">
                <a16:creationId xmlns:a16="http://schemas.microsoft.com/office/drawing/2014/main" id="{7AB09912-D306-1CD7-EC5B-717E488C05DD}"/>
              </a:ext>
            </a:extLst>
          </p:cNvPr>
          <p:cNvPicPr>
            <a:picLocks noChangeAspect="1"/>
          </p:cNvPicPr>
          <p:nvPr/>
        </p:nvPicPr>
        <p:blipFill>
          <a:blip r:embed="rId5"/>
          <a:stretch>
            <a:fillRect/>
          </a:stretch>
        </p:blipFill>
        <p:spPr>
          <a:xfrm>
            <a:off x="6131514" y="2167452"/>
            <a:ext cx="1489663" cy="1540003"/>
          </a:xfrm>
          <a:prstGeom prst="rect">
            <a:avLst/>
          </a:prstGeom>
        </p:spPr>
      </p:pic>
      <p:pic>
        <p:nvPicPr>
          <p:cNvPr id="13" name="Picture 12">
            <a:extLst>
              <a:ext uri="{FF2B5EF4-FFF2-40B4-BE49-F238E27FC236}">
                <a16:creationId xmlns:a16="http://schemas.microsoft.com/office/drawing/2014/main" id="{E5ABFF3E-148E-AEB1-DA6F-085443CB7C9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222" b="94667" l="2667" r="97778">
                        <a14:foregroundMark x1="43556" y1="25333" x2="43556" y2="25333"/>
                        <a14:foregroundMark x1="38222" y1="13778" x2="38222" y2="13778"/>
                        <a14:foregroundMark x1="60444" y1="18222" x2="61333" y2="18222"/>
                        <a14:foregroundMark x1="68889" y1="34667" x2="68889" y2="34667"/>
                        <a14:foregroundMark x1="14667" y1="83556" x2="14667" y2="83556"/>
                        <a14:foregroundMark x1="4444" y1="79556" x2="4444" y2="79556"/>
                        <a14:foregroundMark x1="13778" y1="76889" x2="13778" y2="76889"/>
                        <a14:foregroundMark x1="9778" y1="88000" x2="10667" y2="87111"/>
                        <a14:foregroundMark x1="18667" y1="87111" x2="18667" y2="87111"/>
                        <a14:foregroundMark x1="27556" y1="82667" x2="27556" y2="82667"/>
                        <a14:foregroundMark x1="27111" y1="82222" x2="30667" y2="83556"/>
                        <a14:foregroundMark x1="37333" y1="85333" x2="39111" y2="85333"/>
                        <a14:foregroundMark x1="48444" y1="84444" x2="49778" y2="84444"/>
                        <a14:foregroundMark x1="50667" y1="84000" x2="54667" y2="84000"/>
                        <a14:foregroundMark x1="58222" y1="82667" x2="62222" y2="82667"/>
                        <a14:foregroundMark x1="62667" y1="82667" x2="68889" y2="83556"/>
                        <a14:foregroundMark x1="69333" y1="83556" x2="79111" y2="84000"/>
                        <a14:foregroundMark x1="88000" y1="84889" x2="88000" y2="84889"/>
                        <a14:foregroundMark x1="87556" y1="85333" x2="87556" y2="85333"/>
                        <a14:foregroundMark x1="89778" y1="84444" x2="89778" y2="84444"/>
                        <a14:foregroundMark x1="91111" y1="83556" x2="93778" y2="82667"/>
                        <a14:foregroundMark x1="97778" y1="80444" x2="97778" y2="80444"/>
                        <a14:foregroundMark x1="96444" y1="79556" x2="95111" y2="79556"/>
                        <a14:foregroundMark x1="90667" y1="78667" x2="88000" y2="78667"/>
                        <a14:foregroundMark x1="76000" y1="77778" x2="76000" y2="77778"/>
                        <a14:foregroundMark x1="76000" y1="78222" x2="76000" y2="78222"/>
                        <a14:foregroundMark x1="70222" y1="78222" x2="70222" y2="78222"/>
                        <a14:foregroundMark x1="65778" y1="77778" x2="65778" y2="77778"/>
                        <a14:foregroundMark x1="58667" y1="77778" x2="58667" y2="77778"/>
                        <a14:foregroundMark x1="57333" y1="77778" x2="56444" y2="78222"/>
                        <a14:foregroundMark x1="48000" y1="77778" x2="39111" y2="77778"/>
                        <a14:foregroundMark x1="35556" y1="77778" x2="34222" y2="78222"/>
                        <a14:foregroundMark x1="29333" y1="78667" x2="29333" y2="78667"/>
                        <a14:foregroundMark x1="26667" y1="78667" x2="20000" y2="79111"/>
                        <a14:foregroundMark x1="15556" y1="78667" x2="15556" y2="78667"/>
                        <a14:foregroundMark x1="15556" y1="78667" x2="15556" y2="78667"/>
                        <a14:foregroundMark x1="8000" y1="76889" x2="8000" y2="76889"/>
                        <a14:foregroundMark x1="7556" y1="76889" x2="7556" y2="76889"/>
                        <a14:foregroundMark x1="3111" y1="76889" x2="3111" y2="76889"/>
                        <a14:foregroundMark x1="3111" y1="76889" x2="3556" y2="80889"/>
                        <a14:foregroundMark x1="3556" y1="82667" x2="3556" y2="84889"/>
                        <a14:foregroundMark x1="3111" y1="85778" x2="5333" y2="92889"/>
                        <a14:foregroundMark x1="8000" y1="93778" x2="12444" y2="93778"/>
                        <a14:foregroundMark x1="17333" y1="93778" x2="22667" y2="92000"/>
                        <a14:foregroundMark x1="24889" y1="91111" x2="28444" y2="89778"/>
                        <a14:foregroundMark x1="29333" y1="88889" x2="29333" y2="88889"/>
                        <a14:foregroundMark x1="30222" y1="88000" x2="32000" y2="88889"/>
                        <a14:foregroundMark x1="40000" y1="91111" x2="50222" y2="92000"/>
                        <a14:foregroundMark x1="52444" y1="92000" x2="58222" y2="92000"/>
                        <a14:foregroundMark x1="62222" y1="92889" x2="62222" y2="92889"/>
                        <a14:foregroundMark x1="64889" y1="93333" x2="69333" y2="93333"/>
                        <a14:foregroundMark x1="78667" y1="94222" x2="80889" y2="94222"/>
                        <a14:foregroundMark x1="84444" y1="93778" x2="90667" y2="92889"/>
                        <a14:foregroundMark x1="91111" y1="90667" x2="93778" y2="88000"/>
                        <a14:foregroundMark x1="94667" y1="87111" x2="94667" y2="87111"/>
                        <a14:foregroundMark x1="95556" y1="85333" x2="92444" y2="85778"/>
                        <a14:foregroundMark x1="92000" y1="90222" x2="94667" y2="93778"/>
                        <a14:foregroundMark x1="95556" y1="93778" x2="95556" y2="93778"/>
                        <a14:foregroundMark x1="95556" y1="91556" x2="97778" y2="88000"/>
                        <a14:foregroundMark x1="98222" y1="88000" x2="98222" y2="88000"/>
                        <a14:foregroundMark x1="77333" y1="83556" x2="76000" y2="84000"/>
                        <a14:foregroundMark x1="74222" y1="77778" x2="74222" y2="77778"/>
                        <a14:foregroundMark x1="73778" y1="82667" x2="73778" y2="82667"/>
                        <a14:foregroundMark x1="84444" y1="80000" x2="84444" y2="80000"/>
                        <a14:foregroundMark x1="82222" y1="80000" x2="82222" y2="80000"/>
                        <a14:foregroundMark x1="82222" y1="80000" x2="82222" y2="80000"/>
                        <a14:foregroundMark x1="76444" y1="79556" x2="76444" y2="79556"/>
                        <a14:foregroundMark x1="77778" y1="79556" x2="79556" y2="79556"/>
                        <a14:foregroundMark x1="83556" y1="79556" x2="83556" y2="79556"/>
                        <a14:foregroundMark x1="76000" y1="82667" x2="76000" y2="82667"/>
                        <a14:foregroundMark x1="79111" y1="86667" x2="79111" y2="86667"/>
                        <a14:foregroundMark x1="83556" y1="88000" x2="83556" y2="88000"/>
                        <a14:foregroundMark x1="86222" y1="85778" x2="86222" y2="85778"/>
                        <a14:foregroundMark x1="84889" y1="85333" x2="84889" y2="85333"/>
                        <a14:foregroundMark x1="68000" y1="90222" x2="68000" y2="90222"/>
                        <a14:foregroundMark x1="72000" y1="88889" x2="72000" y2="88889"/>
                        <a14:foregroundMark x1="74222" y1="90222" x2="74222" y2="90222"/>
                        <a14:foregroundMark x1="54667" y1="80444" x2="54667" y2="80444"/>
                        <a14:foregroundMark x1="60889" y1="79556" x2="60889" y2="79556"/>
                        <a14:foregroundMark x1="58667" y1="74667" x2="58667" y2="74667"/>
                        <a14:foregroundMark x1="64889" y1="76000" x2="64889" y2="76000"/>
                        <a14:foregroundMark x1="62667" y1="74667" x2="62667" y2="74667"/>
                        <a14:foregroundMark x1="62667" y1="77778" x2="62667" y2="77778"/>
                        <a14:foregroundMark x1="83111" y1="76444" x2="83111" y2="76444"/>
                        <a14:foregroundMark x1="43556" y1="76889" x2="43556" y2="76889"/>
                        <a14:foregroundMark x1="49778" y1="80000" x2="49778" y2="80000"/>
                        <a14:foregroundMark x1="46222" y1="85333" x2="46222" y2="85333"/>
                        <a14:foregroundMark x1="51556" y1="87556" x2="49778" y2="88000"/>
                        <a14:foregroundMark x1="38667" y1="86667" x2="39111" y2="88444"/>
                        <a14:foregroundMark x1="37333" y1="90222" x2="37333" y2="90222"/>
                        <a14:foregroundMark x1="32889" y1="92444" x2="32889" y2="92444"/>
                        <a14:foregroundMark x1="28000" y1="94667" x2="28000" y2="94667"/>
                        <a14:foregroundMark x1="37333" y1="93333" x2="37333" y2="93333"/>
                        <a14:foregroundMark x1="44000" y1="94667" x2="44000" y2="94667"/>
                        <a14:foregroundMark x1="43111" y1="93333" x2="43111" y2="93333"/>
                        <a14:foregroundMark x1="39111" y1="93778" x2="39111" y2="93778"/>
                        <a14:foregroundMark x1="36889" y1="93778" x2="36889" y2="93778"/>
                        <a14:foregroundMark x1="33778" y1="93333" x2="33778" y2="93333"/>
                        <a14:foregroundMark x1="43556" y1="88889" x2="43556" y2="88889"/>
                        <a14:foregroundMark x1="41333" y1="82222" x2="41333" y2="82222"/>
                        <a14:foregroundMark x1="67111" y1="94667" x2="67111" y2="94667"/>
                        <a14:foregroundMark x1="62667" y1="87111" x2="62667" y2="87111"/>
                        <a14:foregroundMark x1="73333" y1="85778" x2="73333" y2="85778"/>
                        <a14:foregroundMark x1="44000" y1="74667" x2="44000" y2="74667"/>
                        <a14:foregroundMark x1="44000" y1="74667" x2="44000" y2="74667"/>
                        <a14:foregroundMark x1="44444" y1="76889" x2="44444" y2="76889"/>
                        <a14:foregroundMark x1="48000" y1="77333" x2="48000" y2="77333"/>
                        <a14:foregroundMark x1="16444" y1="75556" x2="16444" y2="75556"/>
                        <a14:foregroundMark x1="15556" y1="75111" x2="15556" y2="75111"/>
                        <a14:foregroundMark x1="10667" y1="75111" x2="10667" y2="75111"/>
                        <a14:foregroundMark x1="3111" y1="76444" x2="3111" y2="76444"/>
                        <a14:foregroundMark x1="8444" y1="76444" x2="8444" y2="76444"/>
                        <a14:foregroundMark x1="5333" y1="74667" x2="5333" y2="74667"/>
                        <a14:foregroundMark x1="10667" y1="81778" x2="10667" y2="81778"/>
                        <a14:foregroundMark x1="13778" y1="78667" x2="13778" y2="78667"/>
                        <a14:foregroundMark x1="9333" y1="80889" x2="9333" y2="80889"/>
                        <a14:foregroundMark x1="26667" y1="87111" x2="26667" y2="87111"/>
                        <a14:foregroundMark x1="19556" y1="84444" x2="19556" y2="84444"/>
                        <a14:foregroundMark x1="25333" y1="82667" x2="25333" y2="82667"/>
                        <a14:foregroundMark x1="20889" y1="82222" x2="20889" y2="82222"/>
                        <a14:foregroundMark x1="55556" y1="64000" x2="55556" y2="64000"/>
                        <a14:foregroundMark x1="55556" y1="64000" x2="55556" y2="64000"/>
                        <a14:foregroundMark x1="65778" y1="40444" x2="65778" y2="40444"/>
                        <a14:foregroundMark x1="61778" y1="21333" x2="61778" y2="21333"/>
                        <a14:foregroundMark x1="45333" y1="19111" x2="45333" y2="19111"/>
                        <a14:foregroundMark x1="55556" y1="12444" x2="55556" y2="12444"/>
                        <a14:foregroundMark x1="54667" y1="10222" x2="54667" y2="10222"/>
                      </a14:backgroundRemoval>
                    </a14:imgEffect>
                  </a14:imgLayer>
                </a14:imgProps>
              </a:ext>
            </a:extLst>
          </a:blip>
          <a:srcRect t="6528" b="6334"/>
          <a:stretch/>
        </p:blipFill>
        <p:spPr>
          <a:xfrm>
            <a:off x="3254619" y="2591008"/>
            <a:ext cx="2827606" cy="2463943"/>
          </a:xfrm>
          <a:prstGeom prst="rect">
            <a:avLst/>
          </a:prstGeom>
        </p:spPr>
      </p:pic>
      <p:sp>
        <p:nvSpPr>
          <p:cNvPr id="15" name="TextBox 14">
            <a:extLst>
              <a:ext uri="{FF2B5EF4-FFF2-40B4-BE49-F238E27FC236}">
                <a16:creationId xmlns:a16="http://schemas.microsoft.com/office/drawing/2014/main" id="{BB4AD43C-6439-C9D5-D8AB-0D13E502A89B}"/>
              </a:ext>
            </a:extLst>
          </p:cNvPr>
          <p:cNvSpPr txBox="1"/>
          <p:nvPr/>
        </p:nvSpPr>
        <p:spPr>
          <a:xfrm>
            <a:off x="285003" y="4160184"/>
            <a:ext cx="2772155" cy="369332"/>
          </a:xfrm>
          <a:prstGeom prst="rect">
            <a:avLst/>
          </a:prstGeom>
          <a:noFill/>
        </p:spPr>
        <p:txBody>
          <a:bodyPr wrap="square">
            <a:spAutoFit/>
          </a:bodyPr>
          <a:lstStyle/>
          <a:p>
            <a:pPr algn="ctr"/>
            <a:r>
              <a:rPr lang="en-GB">
                <a:hlinkClick r:id="rId8"/>
              </a:rPr>
              <a:t>www.canva.com</a:t>
            </a:r>
            <a:r>
              <a:rPr lang="en-GB"/>
              <a:t> </a:t>
            </a:r>
          </a:p>
        </p:txBody>
      </p:sp>
      <p:sp>
        <p:nvSpPr>
          <p:cNvPr id="17" name="TextBox 16">
            <a:extLst>
              <a:ext uri="{FF2B5EF4-FFF2-40B4-BE49-F238E27FC236}">
                <a16:creationId xmlns:a16="http://schemas.microsoft.com/office/drawing/2014/main" id="{DB25A64E-F785-02E9-A0A4-F1ABAA49BA9D}"/>
              </a:ext>
            </a:extLst>
          </p:cNvPr>
          <p:cNvSpPr txBox="1"/>
          <p:nvPr/>
        </p:nvSpPr>
        <p:spPr>
          <a:xfrm>
            <a:off x="6477147" y="3700333"/>
            <a:ext cx="2533326" cy="646331"/>
          </a:xfrm>
          <a:prstGeom prst="rect">
            <a:avLst/>
          </a:prstGeom>
          <a:noFill/>
        </p:spPr>
        <p:txBody>
          <a:bodyPr wrap="square" lIns="91440" tIns="45720" rIns="91440" bIns="45720" anchor="t">
            <a:spAutoFit/>
          </a:bodyPr>
          <a:lstStyle/>
          <a:p>
            <a:pPr algn="ctr"/>
            <a:r>
              <a:rPr lang="en-GB">
                <a:hlinkClick r:id="rId9"/>
              </a:rPr>
              <a:t>www.hootsuite.com</a:t>
            </a:r>
            <a:r>
              <a:rPr lang="en-GB"/>
              <a:t> </a:t>
            </a:r>
          </a:p>
          <a:p>
            <a:pPr algn="ctr"/>
            <a:r>
              <a:rPr lang="en-GB">
                <a:cs typeface="Arial"/>
                <a:hlinkClick r:id="rId10"/>
              </a:rPr>
              <a:t>www.bitly.com</a:t>
            </a:r>
            <a:r>
              <a:rPr lang="en-GB">
                <a:cs typeface="Arial"/>
              </a:rPr>
              <a:t> </a:t>
            </a:r>
          </a:p>
        </p:txBody>
      </p:sp>
      <p:sp>
        <p:nvSpPr>
          <p:cNvPr id="19" name="TextBox 18">
            <a:extLst>
              <a:ext uri="{FF2B5EF4-FFF2-40B4-BE49-F238E27FC236}">
                <a16:creationId xmlns:a16="http://schemas.microsoft.com/office/drawing/2014/main" id="{27FDBB71-5F74-0991-506B-5EF86693A91F}"/>
              </a:ext>
            </a:extLst>
          </p:cNvPr>
          <p:cNvSpPr txBox="1"/>
          <p:nvPr/>
        </p:nvSpPr>
        <p:spPr>
          <a:xfrm>
            <a:off x="3111062" y="4981413"/>
            <a:ext cx="3158359" cy="369332"/>
          </a:xfrm>
          <a:prstGeom prst="rect">
            <a:avLst/>
          </a:prstGeom>
          <a:noFill/>
        </p:spPr>
        <p:txBody>
          <a:bodyPr wrap="square">
            <a:spAutoFit/>
          </a:bodyPr>
          <a:lstStyle/>
          <a:p>
            <a:r>
              <a:rPr lang="en-GB">
                <a:hlinkClick r:id="rId11"/>
              </a:rPr>
              <a:t>www.docs.google.com/forms</a:t>
            </a:r>
            <a:r>
              <a:rPr lang="en-GB"/>
              <a:t> </a:t>
            </a:r>
          </a:p>
        </p:txBody>
      </p:sp>
      <p:sp>
        <p:nvSpPr>
          <p:cNvPr id="21" name="TextBox 20">
            <a:extLst>
              <a:ext uri="{FF2B5EF4-FFF2-40B4-BE49-F238E27FC236}">
                <a16:creationId xmlns:a16="http://schemas.microsoft.com/office/drawing/2014/main" id="{C03BC417-E133-82B2-98FD-EFCB572E2AA7}"/>
              </a:ext>
            </a:extLst>
          </p:cNvPr>
          <p:cNvSpPr txBox="1"/>
          <p:nvPr/>
        </p:nvSpPr>
        <p:spPr>
          <a:xfrm>
            <a:off x="2884343" y="1791021"/>
            <a:ext cx="3215773" cy="369332"/>
          </a:xfrm>
          <a:prstGeom prst="rect">
            <a:avLst/>
          </a:prstGeom>
          <a:noFill/>
        </p:spPr>
        <p:txBody>
          <a:bodyPr wrap="square">
            <a:spAutoFit/>
          </a:bodyPr>
          <a:lstStyle/>
          <a:p>
            <a:pPr algn="ctr"/>
            <a:r>
              <a:rPr lang="en-GB">
                <a:hlinkClick r:id="rId12"/>
              </a:rPr>
              <a:t>www.eventbrite.co.uk</a:t>
            </a:r>
            <a:r>
              <a:rPr lang="en-GB"/>
              <a:t> </a:t>
            </a:r>
          </a:p>
        </p:txBody>
      </p:sp>
      <p:pic>
        <p:nvPicPr>
          <p:cNvPr id="22" name="Picture 21">
            <a:extLst>
              <a:ext uri="{FF2B5EF4-FFF2-40B4-BE49-F238E27FC236}">
                <a16:creationId xmlns:a16="http://schemas.microsoft.com/office/drawing/2014/main" id="{D4498709-A8AA-2524-FA35-B2AB944C5AA3}"/>
              </a:ext>
            </a:extLst>
          </p:cNvPr>
          <p:cNvPicPr>
            <a:picLocks noChangeAspect="1"/>
          </p:cNvPicPr>
          <p:nvPr/>
        </p:nvPicPr>
        <p:blipFill>
          <a:blip r:embed="rId13"/>
          <a:srcRect l="22846" t="4457" r="23572" b="1527"/>
          <a:stretch/>
        </p:blipFill>
        <p:spPr>
          <a:xfrm>
            <a:off x="7903391" y="987341"/>
            <a:ext cx="818995" cy="808337"/>
          </a:xfrm>
          <a:prstGeom prst="rect">
            <a:avLst/>
          </a:prstGeom>
        </p:spPr>
      </p:pic>
      <p:pic>
        <p:nvPicPr>
          <p:cNvPr id="24" name="Picture 23">
            <a:extLst>
              <a:ext uri="{FF2B5EF4-FFF2-40B4-BE49-F238E27FC236}">
                <a16:creationId xmlns:a16="http://schemas.microsoft.com/office/drawing/2014/main" id="{D4B4998D-807F-9FFE-C7AE-37907BD38B8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backgroundMark x1="12432" y1="5000" x2="12432" y2="5000"/>
                      </a14:backgroundRemoval>
                    </a14:imgEffect>
                  </a14:imgLayer>
                </a14:imgProps>
              </a:ext>
            </a:extLst>
          </a:blip>
          <a:stretch>
            <a:fillRect/>
          </a:stretch>
        </p:blipFill>
        <p:spPr>
          <a:xfrm>
            <a:off x="336015" y="863043"/>
            <a:ext cx="1181146" cy="1181146"/>
          </a:xfrm>
          <a:prstGeom prst="rect">
            <a:avLst/>
          </a:prstGeom>
        </p:spPr>
      </p:pic>
      <p:pic>
        <p:nvPicPr>
          <p:cNvPr id="25" name="Picture 24">
            <a:extLst>
              <a:ext uri="{FF2B5EF4-FFF2-40B4-BE49-F238E27FC236}">
                <a16:creationId xmlns:a16="http://schemas.microsoft.com/office/drawing/2014/main" id="{C081B6FE-8942-6191-1136-1CF044A7EA2A}"/>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3000" b="90000" l="7375" r="91875">
                        <a14:foregroundMark x1="16875" y1="20750" x2="16875" y2="20750"/>
                        <a14:foregroundMark x1="39125" y1="8125" x2="39125" y2="8125"/>
                        <a14:foregroundMark x1="60500" y1="7000" x2="60500" y2="7000"/>
                        <a14:foregroundMark x1="80000" y1="18625" x2="80000" y2="18625"/>
                        <a14:foregroundMark x1="89875" y1="33625" x2="90250" y2="34750"/>
                        <a14:foregroundMark x1="91875" y1="53875" x2="91875" y2="53875"/>
                        <a14:foregroundMark x1="52250" y1="3000" x2="52250" y2="3000"/>
                        <a14:foregroundMark x1="63375" y1="57625" x2="63375" y2="57625"/>
                        <a14:foregroundMark x1="7375" y1="89250" x2="7375" y2="89250"/>
                      </a14:backgroundRemoval>
                    </a14:imgEffect>
                  </a14:imgLayer>
                </a14:imgProps>
              </a:ext>
            </a:extLst>
          </a:blip>
          <a:stretch>
            <a:fillRect/>
          </a:stretch>
        </p:blipFill>
        <p:spPr>
          <a:xfrm>
            <a:off x="7298376" y="4677355"/>
            <a:ext cx="890869" cy="890869"/>
          </a:xfrm>
          <a:prstGeom prst="rect">
            <a:avLst/>
          </a:prstGeom>
        </p:spPr>
      </p:pic>
      <p:pic>
        <p:nvPicPr>
          <p:cNvPr id="26" name="Picture 25">
            <a:extLst>
              <a:ext uri="{FF2B5EF4-FFF2-40B4-BE49-F238E27FC236}">
                <a16:creationId xmlns:a16="http://schemas.microsoft.com/office/drawing/2014/main" id="{7B5D17C9-3A51-1D44-5E3E-2900237B9741}"/>
              </a:ext>
            </a:extLst>
          </p:cNvPr>
          <p:cNvPicPr>
            <a:picLocks noChangeAspect="1"/>
          </p:cNvPicPr>
          <p:nvPr/>
        </p:nvPicPr>
        <p:blipFill>
          <a:blip r:embed="rId18"/>
          <a:stretch>
            <a:fillRect/>
          </a:stretch>
        </p:blipFill>
        <p:spPr>
          <a:xfrm>
            <a:off x="1273389" y="4723642"/>
            <a:ext cx="798293" cy="798293"/>
          </a:xfrm>
          <a:prstGeom prst="rect">
            <a:avLst/>
          </a:prstGeom>
        </p:spPr>
      </p:pic>
      <p:pic>
        <p:nvPicPr>
          <p:cNvPr id="3" name="Picture 2" descr="Bitly: Connections Platform on the App Store">
            <a:extLst>
              <a:ext uri="{FF2B5EF4-FFF2-40B4-BE49-F238E27FC236}">
                <a16:creationId xmlns:a16="http://schemas.microsoft.com/office/drawing/2014/main" id="{CDA9CF23-3086-85FF-8BB5-40EB945C749C}"/>
              </a:ext>
            </a:extLst>
          </p:cNvPr>
          <p:cNvPicPr>
            <a:picLocks noChangeAspect="1"/>
          </p:cNvPicPr>
          <p:nvPr/>
        </p:nvPicPr>
        <p:blipFill>
          <a:blip r:embed="rId19"/>
          <a:srcRect l="27778" t="8372" r="29167" b="7643"/>
          <a:stretch/>
        </p:blipFill>
        <p:spPr>
          <a:xfrm>
            <a:off x="7520049" y="2384712"/>
            <a:ext cx="1037950" cy="1103118"/>
          </a:xfrm>
          <a:prstGeom prst="rect">
            <a:avLst/>
          </a:prstGeom>
        </p:spPr>
      </p:pic>
    </p:spTree>
    <p:extLst>
      <p:ext uri="{BB962C8B-B14F-4D97-AF65-F5344CB8AC3E}">
        <p14:creationId xmlns:p14="http://schemas.microsoft.com/office/powerpoint/2010/main" val="769499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71CCA-288C-2050-1854-70FADCCC07B5}"/>
              </a:ext>
            </a:extLst>
          </p:cNvPr>
          <p:cNvSpPr>
            <a:spLocks noGrp="1"/>
          </p:cNvSpPr>
          <p:nvPr>
            <p:ph type="title"/>
          </p:nvPr>
        </p:nvSpPr>
        <p:spPr>
          <a:xfrm>
            <a:off x="628650" y="304271"/>
            <a:ext cx="7886700" cy="1104636"/>
          </a:xfrm>
        </p:spPr>
        <p:txBody>
          <a:bodyPr anchor="ctr">
            <a:normAutofit/>
          </a:bodyPr>
          <a:lstStyle/>
          <a:p>
            <a:r>
              <a:rPr lang="en-GB"/>
              <a:t>How can Lewisham Council Comms support the promotion of your project</a:t>
            </a:r>
          </a:p>
        </p:txBody>
      </p:sp>
      <p:sp>
        <p:nvSpPr>
          <p:cNvPr id="4" name="Content Placeholder 2">
            <a:extLst>
              <a:ext uri="{FF2B5EF4-FFF2-40B4-BE49-F238E27FC236}">
                <a16:creationId xmlns:a16="http://schemas.microsoft.com/office/drawing/2014/main" id="{F92C57C4-6677-AF1C-E554-5713873C593A}"/>
              </a:ext>
            </a:extLst>
          </p:cNvPr>
          <p:cNvSpPr txBox="1">
            <a:spLocks/>
          </p:cNvSpPr>
          <p:nvPr/>
        </p:nvSpPr>
        <p:spPr>
          <a:xfrm>
            <a:off x="1030507" y="2731267"/>
            <a:ext cx="3207626" cy="1534583"/>
          </a:xfrm>
          <a:prstGeom prst="rect">
            <a:avLst/>
          </a:prstGeom>
        </p:spPr>
        <p:txBody>
          <a:bodyPr vert="horz" lIns="0" tIns="0" rIns="0" bIns="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solidFill>
                <a:schemeClr val="accent1">
                  <a:lumMod val="50000"/>
                </a:schemeClr>
              </a:solidFill>
              <a:highlight>
                <a:srgbClr val="FFFF00"/>
              </a:highlight>
            </a:endParaRPr>
          </a:p>
        </p:txBody>
      </p:sp>
      <p:graphicFrame>
        <p:nvGraphicFramePr>
          <p:cNvPr id="19" name="Content Placeholder 5">
            <a:extLst>
              <a:ext uri="{FF2B5EF4-FFF2-40B4-BE49-F238E27FC236}">
                <a16:creationId xmlns:a16="http://schemas.microsoft.com/office/drawing/2014/main" id="{3F136A62-8B8D-D539-595A-DF2D3E6C976D}"/>
              </a:ext>
            </a:extLst>
          </p:cNvPr>
          <p:cNvGraphicFramePr>
            <a:graphicFrameLocks noGrp="1"/>
          </p:cNvGraphicFramePr>
          <p:nvPr>
            <p:ph idx="1"/>
            <p:extLst>
              <p:ext uri="{D42A27DB-BD31-4B8C-83A1-F6EECF244321}">
                <p14:modId xmlns:p14="http://schemas.microsoft.com/office/powerpoint/2010/main" val="1464097539"/>
              </p:ext>
            </p:extLst>
          </p:nvPr>
        </p:nvGraphicFramePr>
        <p:xfrm>
          <a:off x="628650" y="1521354"/>
          <a:ext cx="7886700" cy="3889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1566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BD95A-0CBC-8F81-D542-B5C7D2B8B82A}"/>
              </a:ext>
            </a:extLst>
          </p:cNvPr>
          <p:cNvSpPr>
            <a:spLocks noGrp="1"/>
          </p:cNvSpPr>
          <p:nvPr>
            <p:ph type="title"/>
          </p:nvPr>
        </p:nvSpPr>
        <p:spPr>
          <a:xfrm>
            <a:off x="387001" y="197900"/>
            <a:ext cx="7886700" cy="695066"/>
          </a:xfrm>
        </p:spPr>
        <p:txBody>
          <a:bodyPr/>
          <a:lstStyle/>
          <a:p>
            <a:r>
              <a:rPr lang="en-GB">
                <a:latin typeface="Arial"/>
                <a:cs typeface="Arial"/>
              </a:rPr>
              <a:t>Community Funding Web Portal</a:t>
            </a:r>
            <a:endParaRPr lang="en-GB"/>
          </a:p>
        </p:txBody>
      </p:sp>
      <p:sp>
        <p:nvSpPr>
          <p:cNvPr id="6" name="TextBox 5">
            <a:extLst>
              <a:ext uri="{FF2B5EF4-FFF2-40B4-BE49-F238E27FC236}">
                <a16:creationId xmlns:a16="http://schemas.microsoft.com/office/drawing/2014/main" id="{3F4AE6D7-9B09-BE8B-A085-A43955928825}"/>
              </a:ext>
            </a:extLst>
          </p:cNvPr>
          <p:cNvSpPr txBox="1"/>
          <p:nvPr/>
        </p:nvSpPr>
        <p:spPr>
          <a:xfrm>
            <a:off x="461392" y="938625"/>
            <a:ext cx="84877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Arial"/>
              </a:rPr>
              <a:t>Promote your projects to other organisations thorough our ‘News’ section</a:t>
            </a:r>
            <a:endParaRPr lang="en-GB"/>
          </a:p>
        </p:txBody>
      </p:sp>
      <p:sp>
        <p:nvSpPr>
          <p:cNvPr id="7" name="TextBox 6">
            <a:extLst>
              <a:ext uri="{FF2B5EF4-FFF2-40B4-BE49-F238E27FC236}">
                <a16:creationId xmlns:a16="http://schemas.microsoft.com/office/drawing/2014/main" id="{9D67514F-2E4A-37E2-6063-D74D3F15AC4A}"/>
              </a:ext>
            </a:extLst>
          </p:cNvPr>
          <p:cNvSpPr txBox="1"/>
          <p:nvPr/>
        </p:nvSpPr>
        <p:spPr>
          <a:xfrm>
            <a:off x="2291800" y="5057564"/>
            <a:ext cx="4560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Arial"/>
                <a:hlinkClick r:id="rId2"/>
              </a:rPr>
              <a:t>www.communityfunding.lewisham.gov.uk</a:t>
            </a:r>
            <a:r>
              <a:rPr lang="en-GB">
                <a:cs typeface="Arial"/>
              </a:rPr>
              <a:t> </a:t>
            </a:r>
            <a:endParaRPr lang="en-GB"/>
          </a:p>
        </p:txBody>
      </p:sp>
      <p:sp>
        <p:nvSpPr>
          <p:cNvPr id="8" name="TextBox 7">
            <a:extLst>
              <a:ext uri="{FF2B5EF4-FFF2-40B4-BE49-F238E27FC236}">
                <a16:creationId xmlns:a16="http://schemas.microsoft.com/office/drawing/2014/main" id="{3174C872-7D3B-D4FF-B1E7-5CEEE286CAB7}"/>
              </a:ext>
            </a:extLst>
          </p:cNvPr>
          <p:cNvSpPr txBox="1"/>
          <p:nvPr/>
        </p:nvSpPr>
        <p:spPr>
          <a:xfrm>
            <a:off x="461392" y="4398354"/>
            <a:ext cx="68250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Arial"/>
              </a:rPr>
              <a:t>Coming Soon to the community funding portal:</a:t>
            </a:r>
            <a:endParaRPr lang="en-GB"/>
          </a:p>
        </p:txBody>
      </p:sp>
      <p:grpSp>
        <p:nvGrpSpPr>
          <p:cNvPr id="9" name="Group 8">
            <a:extLst>
              <a:ext uri="{FF2B5EF4-FFF2-40B4-BE49-F238E27FC236}">
                <a16:creationId xmlns:a16="http://schemas.microsoft.com/office/drawing/2014/main" id="{1B5E1232-FF10-76D5-CFD2-D76CCBA4C144}"/>
              </a:ext>
            </a:extLst>
          </p:cNvPr>
          <p:cNvGrpSpPr/>
          <p:nvPr/>
        </p:nvGrpSpPr>
        <p:grpSpPr>
          <a:xfrm>
            <a:off x="461392" y="1418586"/>
            <a:ext cx="8417420" cy="2442492"/>
            <a:chOff x="387001" y="2633284"/>
            <a:chExt cx="5545924" cy="1781495"/>
          </a:xfrm>
        </p:grpSpPr>
        <p:pic>
          <p:nvPicPr>
            <p:cNvPr id="5" name="Picture 4" descr="A screenshot of a website&#10;&#10;AI-generated content may be incorrect.">
              <a:extLst>
                <a:ext uri="{FF2B5EF4-FFF2-40B4-BE49-F238E27FC236}">
                  <a16:creationId xmlns:a16="http://schemas.microsoft.com/office/drawing/2014/main" id="{578E2355-361B-BBE9-2CFF-498E21F33973}"/>
                </a:ext>
              </a:extLst>
            </p:cNvPr>
            <p:cNvPicPr>
              <a:picLocks noChangeAspect="1"/>
            </p:cNvPicPr>
            <p:nvPr/>
          </p:nvPicPr>
          <p:blipFill>
            <a:blip r:embed="rId3"/>
            <a:srcRect t="78237" r="-206" b="935"/>
            <a:stretch/>
          </p:blipFill>
          <p:spPr>
            <a:xfrm>
              <a:off x="388515" y="3894514"/>
              <a:ext cx="5544410" cy="520265"/>
            </a:xfrm>
            <a:prstGeom prst="rect">
              <a:avLst/>
            </a:prstGeom>
          </p:spPr>
        </p:pic>
        <p:pic>
          <p:nvPicPr>
            <p:cNvPr id="3" name="Picture 2" descr="A screenshot of a website">
              <a:extLst>
                <a:ext uri="{FF2B5EF4-FFF2-40B4-BE49-F238E27FC236}">
                  <a16:creationId xmlns:a16="http://schemas.microsoft.com/office/drawing/2014/main" id="{2867EFBE-EBDD-D0DB-9D08-9EDD80F78FD0}"/>
                </a:ext>
              </a:extLst>
            </p:cNvPr>
            <p:cNvPicPr>
              <a:picLocks noChangeAspect="1"/>
            </p:cNvPicPr>
            <p:nvPr/>
          </p:nvPicPr>
          <p:blipFill>
            <a:blip r:embed="rId3"/>
            <a:srcRect t="-174" r="-206" b="49685"/>
            <a:stretch/>
          </p:blipFill>
          <p:spPr>
            <a:xfrm>
              <a:off x="387001" y="2633284"/>
              <a:ext cx="5544410" cy="1261230"/>
            </a:xfrm>
            <a:prstGeom prst="rect">
              <a:avLst/>
            </a:prstGeom>
          </p:spPr>
        </p:pic>
      </p:grpSp>
      <p:pic>
        <p:nvPicPr>
          <p:cNvPr id="4" name="Content Placeholder 3" descr="A screenshot of a blue background&#10;&#10;AI-generated content may be incorrect.">
            <a:extLst>
              <a:ext uri="{FF2B5EF4-FFF2-40B4-BE49-F238E27FC236}">
                <a16:creationId xmlns:a16="http://schemas.microsoft.com/office/drawing/2014/main" id="{60F8345E-2D05-B08B-4C7B-9BCCF6449A3D}"/>
              </a:ext>
            </a:extLst>
          </p:cNvPr>
          <p:cNvPicPr>
            <a:picLocks noGrp="1" noChangeAspect="1"/>
          </p:cNvPicPr>
          <p:nvPr>
            <p:ph idx="1"/>
          </p:nvPr>
        </p:nvPicPr>
        <p:blipFill>
          <a:blip r:embed="rId4"/>
          <a:srcRect t="43448" r="16802" b="37647"/>
          <a:stretch/>
        </p:blipFill>
        <p:spPr>
          <a:xfrm>
            <a:off x="5532146" y="4257759"/>
            <a:ext cx="3150462" cy="650521"/>
          </a:xfrm>
        </p:spPr>
      </p:pic>
    </p:spTree>
    <p:extLst>
      <p:ext uri="{BB962C8B-B14F-4D97-AF65-F5344CB8AC3E}">
        <p14:creationId xmlns:p14="http://schemas.microsoft.com/office/powerpoint/2010/main" val="2776326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B2877-EBE9-40F7-8BBA-DF676B10612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A6595BE-6EC1-01D9-42C1-C017AC24F8EC}"/>
              </a:ext>
            </a:extLst>
          </p:cNvPr>
          <p:cNvSpPr/>
          <p:nvPr/>
        </p:nvSpPr>
        <p:spPr>
          <a:xfrm>
            <a:off x="696720" y="0"/>
            <a:ext cx="5085567" cy="5715000"/>
          </a:xfrm>
          <a:prstGeom prst="rect">
            <a:avLst/>
          </a:prstGeom>
          <a:solidFill>
            <a:srgbClr val="029FB0"/>
          </a:solidFill>
          <a:ln>
            <a:solidFill>
              <a:srgbClr val="029F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5BCF241-C9D0-8159-7E91-19D943507AD3}"/>
              </a:ext>
            </a:extLst>
          </p:cNvPr>
          <p:cNvSpPr>
            <a:spLocks noGrp="1"/>
          </p:cNvSpPr>
          <p:nvPr>
            <p:ph type="ctrTitle"/>
          </p:nvPr>
        </p:nvSpPr>
        <p:spPr>
          <a:xfrm>
            <a:off x="2863708" y="1134817"/>
            <a:ext cx="4616355" cy="2156212"/>
          </a:xfrm>
        </p:spPr>
        <p:txBody>
          <a:bodyPr/>
          <a:lstStyle/>
          <a:p>
            <a:r>
              <a:rPr lang="en-GB"/>
              <a:t>…and finally… </a:t>
            </a:r>
            <a:endParaRPr lang="en-US"/>
          </a:p>
        </p:txBody>
      </p:sp>
    </p:spTree>
    <p:extLst>
      <p:ext uri="{BB962C8B-B14F-4D97-AF65-F5344CB8AC3E}">
        <p14:creationId xmlns:p14="http://schemas.microsoft.com/office/powerpoint/2010/main" val="466882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7A9DC-080D-FF1A-5893-10F7870D7B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723488-E115-0C30-0312-B912FE431C58}"/>
              </a:ext>
            </a:extLst>
          </p:cNvPr>
          <p:cNvSpPr>
            <a:spLocks noGrp="1"/>
          </p:cNvSpPr>
          <p:nvPr>
            <p:ph type="title"/>
          </p:nvPr>
        </p:nvSpPr>
        <p:spPr>
          <a:xfrm>
            <a:off x="628650" y="304271"/>
            <a:ext cx="7886700" cy="1104636"/>
          </a:xfrm>
        </p:spPr>
        <p:txBody>
          <a:bodyPr anchor="ctr">
            <a:normAutofit/>
          </a:bodyPr>
          <a:lstStyle/>
          <a:p>
            <a:r>
              <a:rPr lang="en-US"/>
              <a:t>Timeline</a:t>
            </a:r>
          </a:p>
        </p:txBody>
      </p:sp>
      <p:graphicFrame>
        <p:nvGraphicFramePr>
          <p:cNvPr id="9" name="Diagram 4">
            <a:extLst>
              <a:ext uri="{FF2B5EF4-FFF2-40B4-BE49-F238E27FC236}">
                <a16:creationId xmlns:a16="http://schemas.microsoft.com/office/drawing/2014/main" id="{29C48360-9F32-DFFC-E9E6-196E1DFAC527}"/>
              </a:ext>
            </a:extLst>
          </p:cNvPr>
          <p:cNvGraphicFramePr/>
          <p:nvPr>
            <p:extLst>
              <p:ext uri="{D42A27DB-BD31-4B8C-83A1-F6EECF244321}">
                <p14:modId xmlns:p14="http://schemas.microsoft.com/office/powerpoint/2010/main" val="2900312431"/>
              </p:ext>
            </p:extLst>
          </p:nvPr>
        </p:nvGraphicFramePr>
        <p:xfrm>
          <a:off x="628650" y="1174024"/>
          <a:ext cx="7886700" cy="2774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AFDA354F-5DD7-1D4E-EBF9-81D5E4C2A9DB}"/>
              </a:ext>
            </a:extLst>
          </p:cNvPr>
          <p:cNvSpPr txBox="1"/>
          <p:nvPr/>
        </p:nvSpPr>
        <p:spPr>
          <a:xfrm>
            <a:off x="1307807" y="4433261"/>
            <a:ext cx="6544783" cy="430887"/>
          </a:xfrm>
          <a:prstGeom prst="rect">
            <a:avLst/>
          </a:prstGeom>
          <a:solidFill>
            <a:srgbClr val="F9DBD2"/>
          </a:solidFill>
        </p:spPr>
        <p:txBody>
          <a:bodyPr wrap="square" rtlCol="0">
            <a:spAutoFit/>
          </a:bodyPr>
          <a:lstStyle/>
          <a:p>
            <a:pPr lvl="0" algn="ctr"/>
            <a:r>
              <a:rPr lang="en-US" sz="1100">
                <a:solidFill>
                  <a:schemeClr val="accent1">
                    <a:lumMod val="50000"/>
                  </a:schemeClr>
                </a:solidFill>
              </a:rPr>
              <a:t>Monitoring forms to be completed quarterly </a:t>
            </a:r>
          </a:p>
          <a:p>
            <a:pPr lvl="0" algn="ctr"/>
            <a:r>
              <a:rPr lang="en-US" sz="1100">
                <a:solidFill>
                  <a:schemeClr val="accent1">
                    <a:lumMod val="50000"/>
                  </a:schemeClr>
                </a:solidFill>
              </a:rPr>
              <a:t>(or as agreed with monitoring officer if one-offs, capital projects or shorter-term projects)</a:t>
            </a:r>
          </a:p>
        </p:txBody>
      </p:sp>
      <p:grpSp>
        <p:nvGrpSpPr>
          <p:cNvPr id="15" name="Group 14">
            <a:extLst>
              <a:ext uri="{FF2B5EF4-FFF2-40B4-BE49-F238E27FC236}">
                <a16:creationId xmlns:a16="http://schemas.microsoft.com/office/drawing/2014/main" id="{2D9DF462-A139-1279-F7CC-A08A4DA648A5}"/>
              </a:ext>
            </a:extLst>
          </p:cNvPr>
          <p:cNvGrpSpPr/>
          <p:nvPr/>
        </p:nvGrpSpPr>
        <p:grpSpPr>
          <a:xfrm>
            <a:off x="636848" y="3973102"/>
            <a:ext cx="7886701" cy="323165"/>
            <a:chOff x="679376" y="3973102"/>
            <a:chExt cx="7886701" cy="323165"/>
          </a:xfrm>
        </p:grpSpPr>
        <p:sp>
          <p:nvSpPr>
            <p:cNvPr id="11" name="Rectangle 10">
              <a:extLst>
                <a:ext uri="{FF2B5EF4-FFF2-40B4-BE49-F238E27FC236}">
                  <a16:creationId xmlns:a16="http://schemas.microsoft.com/office/drawing/2014/main" id="{29931EB6-C32B-844C-0F48-CC21F7A2C007}"/>
                </a:ext>
              </a:extLst>
            </p:cNvPr>
            <p:cNvSpPr/>
            <p:nvPr/>
          </p:nvSpPr>
          <p:spPr>
            <a:xfrm>
              <a:off x="679376" y="4085217"/>
              <a:ext cx="2660355" cy="98936"/>
            </a:xfrm>
            <a:prstGeom prst="rect">
              <a:avLst/>
            </a:prstGeom>
            <a:solidFill>
              <a:srgbClr val="F37825"/>
            </a:solidFill>
            <a:ln>
              <a:solidFill>
                <a:srgbClr val="F378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4F3C037-6476-111F-B58C-8102D742513D}"/>
                </a:ext>
              </a:extLst>
            </p:cNvPr>
            <p:cNvSpPr txBox="1"/>
            <p:nvPr/>
          </p:nvSpPr>
          <p:spPr>
            <a:xfrm>
              <a:off x="3273720" y="3973102"/>
              <a:ext cx="2341378" cy="323165"/>
            </a:xfrm>
            <a:prstGeom prst="rect">
              <a:avLst/>
            </a:prstGeom>
            <a:noFill/>
          </p:spPr>
          <p:txBody>
            <a:bodyPr wrap="square">
              <a:spAutoFit/>
            </a:bodyPr>
            <a:lstStyle/>
            <a:p>
              <a:pPr algn="ctr"/>
              <a:r>
                <a:rPr lang="en-US" sz="1500" b="1"/>
                <a:t>July 2025 – June 2027</a:t>
              </a:r>
            </a:p>
          </p:txBody>
        </p:sp>
        <p:sp>
          <p:nvSpPr>
            <p:cNvPr id="12" name="Rectangle 11">
              <a:extLst>
                <a:ext uri="{FF2B5EF4-FFF2-40B4-BE49-F238E27FC236}">
                  <a16:creationId xmlns:a16="http://schemas.microsoft.com/office/drawing/2014/main" id="{4832C7CA-58CC-F680-1F08-78B5D5366D12}"/>
                </a:ext>
              </a:extLst>
            </p:cNvPr>
            <p:cNvSpPr/>
            <p:nvPr/>
          </p:nvSpPr>
          <p:spPr>
            <a:xfrm>
              <a:off x="5615099" y="4085885"/>
              <a:ext cx="2950978" cy="98268"/>
            </a:xfrm>
            <a:prstGeom prst="rect">
              <a:avLst/>
            </a:prstGeom>
            <a:solidFill>
              <a:srgbClr val="F37825"/>
            </a:solidFill>
            <a:ln>
              <a:solidFill>
                <a:srgbClr val="F378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15">
            <a:extLst>
              <a:ext uri="{FF2B5EF4-FFF2-40B4-BE49-F238E27FC236}">
                <a16:creationId xmlns:a16="http://schemas.microsoft.com/office/drawing/2014/main" id="{5933E29C-E74E-4E32-D16C-55DBC370A0AD}"/>
              </a:ext>
            </a:extLst>
          </p:cNvPr>
          <p:cNvSpPr txBox="1"/>
          <p:nvPr/>
        </p:nvSpPr>
        <p:spPr>
          <a:xfrm>
            <a:off x="1307807" y="4946590"/>
            <a:ext cx="6544783" cy="261610"/>
          </a:xfrm>
          <a:prstGeom prst="rect">
            <a:avLst/>
          </a:prstGeom>
          <a:solidFill>
            <a:srgbClr val="F9DBD2"/>
          </a:solidFill>
        </p:spPr>
        <p:txBody>
          <a:bodyPr wrap="square" rtlCol="0">
            <a:spAutoFit/>
          </a:bodyPr>
          <a:lstStyle/>
          <a:p>
            <a:pPr lvl="0" algn="ctr"/>
            <a:r>
              <a:rPr lang="en-US" sz="1100">
                <a:solidFill>
                  <a:schemeClr val="accent1">
                    <a:lumMod val="50000"/>
                  </a:schemeClr>
                </a:solidFill>
              </a:rPr>
              <a:t>Regular meetings with monitoring officers</a:t>
            </a:r>
          </a:p>
        </p:txBody>
      </p:sp>
    </p:spTree>
    <p:extLst>
      <p:ext uri="{BB962C8B-B14F-4D97-AF65-F5344CB8AC3E}">
        <p14:creationId xmlns:p14="http://schemas.microsoft.com/office/powerpoint/2010/main" val="786315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C7F55-A7ED-952D-A883-95D1ED71D73B}"/>
              </a:ext>
            </a:extLst>
          </p:cNvPr>
          <p:cNvSpPr>
            <a:spLocks noGrp="1"/>
          </p:cNvSpPr>
          <p:nvPr>
            <p:ph type="title"/>
          </p:nvPr>
        </p:nvSpPr>
        <p:spPr/>
        <p:txBody>
          <a:bodyPr/>
          <a:lstStyle/>
          <a:p>
            <a:r>
              <a:rPr lang="en-GB"/>
              <a:t>Agenda</a:t>
            </a:r>
          </a:p>
        </p:txBody>
      </p:sp>
      <p:sp>
        <p:nvSpPr>
          <p:cNvPr id="3" name="Content Placeholder 2">
            <a:extLst>
              <a:ext uri="{FF2B5EF4-FFF2-40B4-BE49-F238E27FC236}">
                <a16:creationId xmlns:a16="http://schemas.microsoft.com/office/drawing/2014/main" id="{597A9C6B-BA19-18E5-145E-02EAED071C66}"/>
              </a:ext>
            </a:extLst>
          </p:cNvPr>
          <p:cNvSpPr>
            <a:spLocks noGrp="1"/>
          </p:cNvSpPr>
          <p:nvPr>
            <p:ph idx="1"/>
          </p:nvPr>
        </p:nvSpPr>
        <p:spPr>
          <a:xfrm>
            <a:off x="628650" y="1290833"/>
            <a:ext cx="7886700" cy="3889375"/>
          </a:xfrm>
        </p:spPr>
        <p:txBody>
          <a:bodyPr>
            <a:normAutofit fontScale="92500"/>
          </a:bodyPr>
          <a:lstStyle/>
          <a:p>
            <a:r>
              <a:rPr lang="en-GB" b="1">
                <a:solidFill>
                  <a:schemeClr val="accent1">
                    <a:lumMod val="50000"/>
                  </a:schemeClr>
                </a:solidFill>
              </a:rPr>
              <a:t>Overview</a:t>
            </a:r>
          </a:p>
          <a:p>
            <a:pPr lvl="1"/>
            <a:r>
              <a:rPr lang="en-GB">
                <a:solidFill>
                  <a:schemeClr val="accent1">
                    <a:lumMod val="50000"/>
                  </a:schemeClr>
                </a:solidFill>
              </a:rPr>
              <a:t>NCIL programme for 2025-2027, mobilisation improvements, what needs to be done, and by when? </a:t>
            </a:r>
          </a:p>
          <a:p>
            <a:r>
              <a:rPr lang="en-GB" b="1">
                <a:solidFill>
                  <a:schemeClr val="accent1">
                    <a:lumMod val="50000"/>
                  </a:schemeClr>
                </a:solidFill>
              </a:rPr>
              <a:t>Grant Agreement </a:t>
            </a:r>
          </a:p>
          <a:p>
            <a:pPr lvl="1"/>
            <a:r>
              <a:rPr lang="en-GB">
                <a:solidFill>
                  <a:schemeClr val="accent1">
                    <a:lumMod val="50000"/>
                  </a:schemeClr>
                </a:solidFill>
              </a:rPr>
              <a:t>How to complete it and pages to review prior to signing</a:t>
            </a:r>
          </a:p>
          <a:p>
            <a:r>
              <a:rPr lang="en-GB" b="1">
                <a:solidFill>
                  <a:schemeClr val="accent1">
                    <a:lumMod val="50000"/>
                  </a:schemeClr>
                </a:solidFill>
              </a:rPr>
              <a:t>Monitoring</a:t>
            </a:r>
          </a:p>
          <a:p>
            <a:pPr lvl="1"/>
            <a:r>
              <a:rPr lang="en-GB">
                <a:solidFill>
                  <a:schemeClr val="accent1">
                    <a:lumMod val="50000"/>
                  </a:schemeClr>
                </a:solidFill>
              </a:rPr>
              <a:t>Why monitoring is important, how to collect data, how to complete monitoring forms, meetings with monitoring officers</a:t>
            </a:r>
          </a:p>
          <a:p>
            <a:r>
              <a:rPr lang="en-GB" b="1">
                <a:solidFill>
                  <a:schemeClr val="accent1">
                    <a:lumMod val="50000"/>
                  </a:schemeClr>
                </a:solidFill>
              </a:rPr>
              <a:t>What help is available?</a:t>
            </a:r>
          </a:p>
          <a:p>
            <a:pPr lvl="1"/>
            <a:r>
              <a:rPr lang="en-GB">
                <a:solidFill>
                  <a:schemeClr val="accent1">
                    <a:lumMod val="50000"/>
                  </a:schemeClr>
                </a:solidFill>
              </a:rPr>
              <a:t>Who is my Monitoring Officer and what other sources of help are available? </a:t>
            </a:r>
          </a:p>
          <a:p>
            <a:r>
              <a:rPr lang="en-GB" b="1">
                <a:solidFill>
                  <a:schemeClr val="accent1">
                    <a:lumMod val="50000"/>
                  </a:schemeClr>
                </a:solidFill>
              </a:rPr>
              <a:t>…And finally…</a:t>
            </a:r>
          </a:p>
          <a:p>
            <a:pPr lvl="1"/>
            <a:r>
              <a:rPr lang="en-GB">
                <a:solidFill>
                  <a:schemeClr val="accent1">
                    <a:lumMod val="50000"/>
                  </a:schemeClr>
                </a:solidFill>
              </a:rPr>
              <a:t>Timelines, any broad questions and break out rooms for specific questions </a:t>
            </a:r>
          </a:p>
          <a:p>
            <a:pPr lvl="1"/>
            <a:endParaRPr lang="en-GB">
              <a:solidFill>
                <a:schemeClr val="accent1">
                  <a:lumMod val="50000"/>
                </a:schemeClr>
              </a:solidFill>
            </a:endParaRPr>
          </a:p>
        </p:txBody>
      </p:sp>
    </p:spTree>
    <p:extLst>
      <p:ext uri="{BB962C8B-B14F-4D97-AF65-F5344CB8AC3E}">
        <p14:creationId xmlns:p14="http://schemas.microsoft.com/office/powerpoint/2010/main" val="1016789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15363-39BC-6247-D73C-1721F1E4502C}"/>
              </a:ext>
            </a:extLst>
          </p:cNvPr>
          <p:cNvSpPr>
            <a:spLocks noGrp="1"/>
          </p:cNvSpPr>
          <p:nvPr>
            <p:ph type="title"/>
          </p:nvPr>
        </p:nvSpPr>
        <p:spPr>
          <a:xfrm>
            <a:off x="661266" y="416718"/>
            <a:ext cx="7886700" cy="1104636"/>
          </a:xfrm>
        </p:spPr>
        <p:txBody>
          <a:bodyPr anchor="ctr">
            <a:normAutofit/>
          </a:bodyPr>
          <a:lstStyle/>
          <a:p>
            <a:r>
              <a:rPr lang="en-GB"/>
              <a:t>Breakout rooms</a:t>
            </a:r>
          </a:p>
        </p:txBody>
      </p:sp>
      <p:graphicFrame>
        <p:nvGraphicFramePr>
          <p:cNvPr id="5" name="Content Placeholder 2">
            <a:extLst>
              <a:ext uri="{FF2B5EF4-FFF2-40B4-BE49-F238E27FC236}">
                <a16:creationId xmlns:a16="http://schemas.microsoft.com/office/drawing/2014/main" id="{18233D0D-B360-D3BF-3176-4AC1ED216586}"/>
              </a:ext>
            </a:extLst>
          </p:cNvPr>
          <p:cNvGraphicFramePr>
            <a:graphicFrameLocks noGrp="1"/>
          </p:cNvGraphicFramePr>
          <p:nvPr>
            <p:ph idx="1"/>
            <p:extLst>
              <p:ext uri="{D42A27DB-BD31-4B8C-83A1-F6EECF244321}">
                <p14:modId xmlns:p14="http://schemas.microsoft.com/office/powerpoint/2010/main" val="1090063993"/>
              </p:ext>
            </p:extLst>
          </p:nvPr>
        </p:nvGraphicFramePr>
        <p:xfrm>
          <a:off x="628650" y="1521354"/>
          <a:ext cx="7951932" cy="2191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CE16229-236D-99F1-0D35-4A6FBB4AC779}"/>
              </a:ext>
            </a:extLst>
          </p:cNvPr>
          <p:cNvSpPr txBox="1"/>
          <p:nvPr/>
        </p:nvSpPr>
        <p:spPr>
          <a:xfrm>
            <a:off x="1112982" y="3825465"/>
            <a:ext cx="6918036" cy="769441"/>
          </a:xfrm>
          <a:prstGeom prst="rect">
            <a:avLst/>
          </a:prstGeom>
          <a:noFill/>
        </p:spPr>
        <p:txBody>
          <a:bodyPr wrap="square">
            <a:spAutoFit/>
          </a:bodyPr>
          <a:lstStyle/>
          <a:p>
            <a:pPr lvl="0" algn="ctr"/>
            <a:r>
              <a:rPr lang="en-GB" sz="2200">
                <a:solidFill>
                  <a:schemeClr val="accent1">
                    <a:lumMod val="50000"/>
                  </a:schemeClr>
                </a:solidFill>
              </a:rPr>
              <a:t>If you have a question that doesn’t match one of these criteria, please contact your monitoring officer.</a:t>
            </a:r>
            <a:endParaRPr lang="en-US" sz="2200">
              <a:solidFill>
                <a:schemeClr val="accent1">
                  <a:lumMod val="50000"/>
                </a:schemeClr>
              </a:solidFill>
            </a:endParaRPr>
          </a:p>
        </p:txBody>
      </p:sp>
    </p:spTree>
    <p:extLst>
      <p:ext uri="{BB962C8B-B14F-4D97-AF65-F5344CB8AC3E}">
        <p14:creationId xmlns:p14="http://schemas.microsoft.com/office/powerpoint/2010/main" val="4179552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6279A-22CA-78D6-FC48-5A28D57078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E423BE-F25A-BFE6-02C1-802505D96E62}"/>
              </a:ext>
            </a:extLst>
          </p:cNvPr>
          <p:cNvSpPr>
            <a:spLocks noGrp="1"/>
          </p:cNvSpPr>
          <p:nvPr>
            <p:ph type="title"/>
          </p:nvPr>
        </p:nvSpPr>
        <p:spPr>
          <a:xfrm>
            <a:off x="628650" y="304271"/>
            <a:ext cx="7886700" cy="1104636"/>
          </a:xfrm>
        </p:spPr>
        <p:txBody>
          <a:bodyPr anchor="ctr">
            <a:normAutofit/>
          </a:bodyPr>
          <a:lstStyle/>
          <a:p>
            <a:r>
              <a:rPr lang="en-US"/>
              <a:t>Any Questions? </a:t>
            </a:r>
          </a:p>
        </p:txBody>
      </p:sp>
      <p:pic>
        <p:nvPicPr>
          <p:cNvPr id="6" name="Picture 5" descr="Two blank speech balloons">
            <a:extLst>
              <a:ext uri="{FF2B5EF4-FFF2-40B4-BE49-F238E27FC236}">
                <a16:creationId xmlns:a16="http://schemas.microsoft.com/office/drawing/2014/main" id="{87288D25-0CD5-32AA-520D-29731ACFBB5B}"/>
              </a:ext>
            </a:extLst>
          </p:cNvPr>
          <p:cNvPicPr>
            <a:picLocks noChangeAspect="1"/>
          </p:cNvPicPr>
          <p:nvPr/>
        </p:nvPicPr>
        <p:blipFill>
          <a:blip r:embed="rId3"/>
          <a:srcRect t="11180" r="1" b="9916"/>
          <a:stretch/>
        </p:blipFill>
        <p:spPr>
          <a:xfrm>
            <a:off x="628650" y="1521354"/>
            <a:ext cx="7886700" cy="3889375"/>
          </a:xfrm>
          <a:prstGeom prst="rect">
            <a:avLst/>
          </a:prstGeom>
          <a:noFill/>
        </p:spPr>
      </p:pic>
    </p:spTree>
    <p:extLst>
      <p:ext uri="{BB962C8B-B14F-4D97-AF65-F5344CB8AC3E}">
        <p14:creationId xmlns:p14="http://schemas.microsoft.com/office/powerpoint/2010/main" val="676814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6042F-4C7F-9494-EDCE-02ABF82691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BF6876-3FE0-B2F5-2FCF-E17E0C80679F}"/>
              </a:ext>
            </a:extLst>
          </p:cNvPr>
          <p:cNvSpPr>
            <a:spLocks noGrp="1"/>
          </p:cNvSpPr>
          <p:nvPr>
            <p:ph type="ctrTitle"/>
          </p:nvPr>
        </p:nvSpPr>
        <p:spPr>
          <a:xfrm>
            <a:off x="518445" y="1675961"/>
            <a:ext cx="4616355" cy="2363078"/>
          </a:xfrm>
        </p:spPr>
        <p:txBody>
          <a:bodyPr/>
          <a:lstStyle/>
          <a:p>
            <a:r>
              <a:rPr lang="en-US"/>
              <a:t>NCIL 25-27 </a:t>
            </a:r>
            <a:br>
              <a:rPr lang="en-US"/>
            </a:br>
            <a:r>
              <a:rPr lang="en-US"/>
              <a:t>overview</a:t>
            </a:r>
          </a:p>
        </p:txBody>
      </p:sp>
      <p:sp>
        <p:nvSpPr>
          <p:cNvPr id="4" name="AutoShape 2" descr="Collage of community groups">
            <a:extLst>
              <a:ext uri="{FF2B5EF4-FFF2-40B4-BE49-F238E27FC236}">
                <a16:creationId xmlns:a16="http://schemas.microsoft.com/office/drawing/2014/main" id="{11416DBA-3ED9-7EDA-C325-CA45C756BF75}"/>
              </a:ext>
            </a:extLst>
          </p:cNvPr>
          <p:cNvSpPr>
            <a:spLocks noChangeAspect="1" noChangeArrowheads="1"/>
          </p:cNvSpPr>
          <p:nvPr/>
        </p:nvSpPr>
        <p:spPr bwMode="auto">
          <a:xfrm>
            <a:off x="4419600" y="2705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C4737C1D-675B-9D9B-FD72-9FB6F7D8B351}"/>
              </a:ext>
            </a:extLst>
          </p:cNvPr>
          <p:cNvPicPr>
            <a:picLocks noChangeAspect="1"/>
          </p:cNvPicPr>
          <p:nvPr/>
        </p:nvPicPr>
        <p:blipFill>
          <a:blip r:embed="rId3"/>
          <a:srcRect l="8198" r="39698"/>
          <a:stretch/>
        </p:blipFill>
        <p:spPr>
          <a:xfrm>
            <a:off x="5359983" y="0"/>
            <a:ext cx="3784017" cy="5715000"/>
          </a:xfrm>
          <a:prstGeom prst="rect">
            <a:avLst/>
          </a:prstGeom>
        </p:spPr>
      </p:pic>
    </p:spTree>
    <p:extLst>
      <p:ext uri="{BB962C8B-B14F-4D97-AF65-F5344CB8AC3E}">
        <p14:creationId xmlns:p14="http://schemas.microsoft.com/office/powerpoint/2010/main" val="1413490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E9A30-8AD6-06BE-D46A-54536F426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82E7B5-9921-13A9-3789-2AC2C569452B}"/>
              </a:ext>
            </a:extLst>
          </p:cNvPr>
          <p:cNvSpPr>
            <a:spLocks noGrp="1"/>
          </p:cNvSpPr>
          <p:nvPr>
            <p:ph type="title"/>
          </p:nvPr>
        </p:nvSpPr>
        <p:spPr>
          <a:xfrm>
            <a:off x="398585" y="266577"/>
            <a:ext cx="5454372" cy="738282"/>
          </a:xfrm>
        </p:spPr>
        <p:txBody>
          <a:bodyPr>
            <a:normAutofit/>
          </a:bodyPr>
          <a:lstStyle/>
          <a:p>
            <a:r>
              <a:rPr lang="en-US"/>
              <a:t>Applications for 2025-2027</a:t>
            </a:r>
          </a:p>
        </p:txBody>
      </p:sp>
      <p:sp>
        <p:nvSpPr>
          <p:cNvPr id="3" name="Content Placeholder 2">
            <a:extLst>
              <a:ext uri="{FF2B5EF4-FFF2-40B4-BE49-F238E27FC236}">
                <a16:creationId xmlns:a16="http://schemas.microsoft.com/office/drawing/2014/main" id="{4192A563-F096-2DA9-ED17-ADD2907782D5}"/>
              </a:ext>
            </a:extLst>
          </p:cNvPr>
          <p:cNvSpPr>
            <a:spLocks noGrp="1"/>
          </p:cNvSpPr>
          <p:nvPr>
            <p:ph idx="1"/>
          </p:nvPr>
        </p:nvSpPr>
        <p:spPr>
          <a:xfrm>
            <a:off x="398585" y="1390137"/>
            <a:ext cx="8116765" cy="3889375"/>
          </a:xfrm>
        </p:spPr>
        <p:txBody>
          <a:bodyPr>
            <a:normAutofit fontScale="92500" lnSpcReduction="10000"/>
          </a:bodyPr>
          <a:lstStyle/>
          <a:p>
            <a:pPr marL="0" indent="0">
              <a:buNone/>
            </a:pPr>
            <a:r>
              <a:rPr lang="en-US">
                <a:solidFill>
                  <a:srgbClr val="2B4972"/>
                </a:solidFill>
              </a:rPr>
              <a:t>NCIL priorities </a:t>
            </a:r>
          </a:p>
          <a:p>
            <a:endParaRPr lang="en-US">
              <a:solidFill>
                <a:srgbClr val="2B4972"/>
              </a:solidFill>
            </a:endParaRPr>
          </a:p>
          <a:p>
            <a:pPr marL="0" indent="0">
              <a:buNone/>
            </a:pPr>
            <a:endParaRPr lang="en-US" sz="2800">
              <a:solidFill>
                <a:srgbClr val="2B4972"/>
              </a:solidFill>
            </a:endParaRPr>
          </a:p>
          <a:p>
            <a:pPr marL="0" indent="0">
              <a:buNone/>
            </a:pPr>
            <a:r>
              <a:rPr lang="en-US">
                <a:solidFill>
                  <a:srgbClr val="2B4972"/>
                </a:solidFill>
              </a:rPr>
              <a:t>Funding available</a:t>
            </a:r>
          </a:p>
          <a:p>
            <a:pPr marL="0" indent="0">
              <a:buNone/>
            </a:pPr>
            <a:endParaRPr lang="en-US">
              <a:solidFill>
                <a:srgbClr val="2B4972"/>
              </a:solidFill>
            </a:endParaRPr>
          </a:p>
          <a:p>
            <a:pPr marL="0" indent="0">
              <a:buNone/>
            </a:pPr>
            <a:endParaRPr lang="en-US">
              <a:solidFill>
                <a:srgbClr val="2B4972"/>
              </a:solidFill>
            </a:endParaRPr>
          </a:p>
          <a:p>
            <a:pPr marL="0" indent="0">
              <a:buNone/>
            </a:pPr>
            <a:r>
              <a:rPr lang="en-US">
                <a:solidFill>
                  <a:srgbClr val="2B4972"/>
                </a:solidFill>
              </a:rPr>
              <a:t>Open-call applications</a:t>
            </a:r>
          </a:p>
          <a:p>
            <a:pPr marL="0" indent="0">
              <a:buNone/>
            </a:pPr>
            <a:endParaRPr lang="en-US">
              <a:solidFill>
                <a:srgbClr val="2B4972"/>
              </a:solidFill>
            </a:endParaRPr>
          </a:p>
          <a:p>
            <a:pPr marL="0" indent="0">
              <a:buNone/>
            </a:pPr>
            <a:endParaRPr lang="en-US">
              <a:solidFill>
                <a:srgbClr val="2B4972"/>
              </a:solidFill>
            </a:endParaRPr>
          </a:p>
          <a:p>
            <a:pPr marL="0" indent="0">
              <a:buNone/>
            </a:pPr>
            <a:r>
              <a:rPr lang="en-US">
                <a:solidFill>
                  <a:srgbClr val="2B4972"/>
                </a:solidFill>
              </a:rPr>
              <a:t>Number of projects awarded funding </a:t>
            </a:r>
          </a:p>
          <a:p>
            <a:pPr marL="0" indent="0">
              <a:buNone/>
            </a:pPr>
            <a:r>
              <a:rPr lang="en-US">
                <a:solidFill>
                  <a:srgbClr val="2B4972"/>
                </a:solidFill>
              </a:rPr>
              <a:t>(open-call and council-led)</a:t>
            </a:r>
          </a:p>
          <a:p>
            <a:pPr lvl="1"/>
            <a:endParaRPr lang="en-US"/>
          </a:p>
          <a:p>
            <a:pPr lvl="1"/>
            <a:endParaRPr lang="en-US"/>
          </a:p>
        </p:txBody>
      </p:sp>
      <p:sp>
        <p:nvSpPr>
          <p:cNvPr id="5" name="Rectangle: Rounded Corners 4">
            <a:extLst>
              <a:ext uri="{FF2B5EF4-FFF2-40B4-BE49-F238E27FC236}">
                <a16:creationId xmlns:a16="http://schemas.microsoft.com/office/drawing/2014/main" id="{C0C2B7CC-0783-2C56-D8DB-63A2590F631F}"/>
              </a:ext>
            </a:extLst>
          </p:cNvPr>
          <p:cNvSpPr/>
          <p:nvPr/>
        </p:nvSpPr>
        <p:spPr>
          <a:xfrm>
            <a:off x="2693116" y="1020469"/>
            <a:ext cx="2077470" cy="659221"/>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GB" sz="1800" b="1">
                <a:solidFill>
                  <a:schemeClr val="accent1">
                    <a:lumMod val="50000"/>
                  </a:schemeClr>
                </a:solidFill>
                <a:latin typeface="Century Gothic"/>
                <a:cs typeface="Arial"/>
              </a:rPr>
              <a:t>A Strong Local Economy</a:t>
            </a:r>
            <a:endParaRPr lang="en-GB" sz="1800">
              <a:solidFill>
                <a:schemeClr val="accent1">
                  <a:lumMod val="50000"/>
                </a:schemeClr>
              </a:solidFill>
              <a:cs typeface="Arial"/>
            </a:endParaRPr>
          </a:p>
        </p:txBody>
      </p:sp>
      <p:sp>
        <p:nvSpPr>
          <p:cNvPr id="10" name="Rectangle: Rounded Corners 9">
            <a:extLst>
              <a:ext uri="{FF2B5EF4-FFF2-40B4-BE49-F238E27FC236}">
                <a16:creationId xmlns:a16="http://schemas.microsoft.com/office/drawing/2014/main" id="{A3313D44-AEED-625B-DD24-8D1D3AE49CFA}"/>
              </a:ext>
            </a:extLst>
          </p:cNvPr>
          <p:cNvSpPr/>
          <p:nvPr/>
        </p:nvSpPr>
        <p:spPr>
          <a:xfrm>
            <a:off x="3731851" y="2511713"/>
            <a:ext cx="2077470" cy="738282"/>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GB" sz="1800" b="1">
                <a:solidFill>
                  <a:schemeClr val="accent1">
                    <a:lumMod val="50000"/>
                  </a:schemeClr>
                </a:solidFill>
                <a:latin typeface="Century Gothic"/>
                <a:cs typeface="Arial"/>
              </a:rPr>
              <a:t>Borough-wide: </a:t>
            </a:r>
          </a:p>
          <a:p>
            <a:pPr algn="ctr"/>
            <a:r>
              <a:rPr lang="en-GB" sz="1800" b="1">
                <a:solidFill>
                  <a:schemeClr val="accent1">
                    <a:lumMod val="50000"/>
                  </a:schemeClr>
                </a:solidFill>
                <a:latin typeface="Century Gothic"/>
                <a:cs typeface="Arial"/>
              </a:rPr>
              <a:t>£621,733</a:t>
            </a:r>
            <a:endParaRPr lang="en-US">
              <a:solidFill>
                <a:schemeClr val="accent1">
                  <a:lumMod val="50000"/>
                </a:schemeClr>
              </a:solidFill>
            </a:endParaRPr>
          </a:p>
        </p:txBody>
      </p:sp>
      <p:sp>
        <p:nvSpPr>
          <p:cNvPr id="12" name="Rectangle: Rounded Corners 11">
            <a:extLst>
              <a:ext uri="{FF2B5EF4-FFF2-40B4-BE49-F238E27FC236}">
                <a16:creationId xmlns:a16="http://schemas.microsoft.com/office/drawing/2014/main" id="{C3F040A4-1041-7184-75A6-8BAB2D409DCD}"/>
              </a:ext>
            </a:extLst>
          </p:cNvPr>
          <p:cNvSpPr/>
          <p:nvPr/>
        </p:nvSpPr>
        <p:spPr>
          <a:xfrm>
            <a:off x="5852957" y="2511713"/>
            <a:ext cx="2077470" cy="738282"/>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GB" sz="1800" b="1">
                <a:solidFill>
                  <a:schemeClr val="accent1">
                    <a:lumMod val="50000"/>
                  </a:schemeClr>
                </a:solidFill>
                <a:latin typeface="Century Gothic"/>
                <a:cs typeface="Arial"/>
              </a:rPr>
              <a:t>Ward-based: </a:t>
            </a:r>
          </a:p>
          <a:p>
            <a:pPr algn="ctr"/>
            <a:r>
              <a:rPr lang="en-GB" sz="1800" b="1">
                <a:solidFill>
                  <a:schemeClr val="accent1">
                    <a:lumMod val="50000"/>
                  </a:schemeClr>
                </a:solidFill>
                <a:latin typeface="Century Gothic"/>
                <a:cs typeface="Arial"/>
              </a:rPr>
              <a:t>£1,931,510</a:t>
            </a:r>
            <a:endParaRPr lang="en-US">
              <a:solidFill>
                <a:schemeClr val="accent1">
                  <a:lumMod val="50000"/>
                </a:schemeClr>
              </a:solidFill>
            </a:endParaRPr>
          </a:p>
        </p:txBody>
      </p:sp>
      <p:sp>
        <p:nvSpPr>
          <p:cNvPr id="13" name="Rectangle: Rounded Corners 12">
            <a:extLst>
              <a:ext uri="{FF2B5EF4-FFF2-40B4-BE49-F238E27FC236}">
                <a16:creationId xmlns:a16="http://schemas.microsoft.com/office/drawing/2014/main" id="{0BA6AE5A-8FD8-BA0B-B8EC-41A6F6B8FB6E}"/>
              </a:ext>
            </a:extLst>
          </p:cNvPr>
          <p:cNvSpPr/>
          <p:nvPr/>
        </p:nvSpPr>
        <p:spPr>
          <a:xfrm>
            <a:off x="3729120" y="3422665"/>
            <a:ext cx="2077470" cy="738282"/>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GB" sz="1800" b="1">
                <a:solidFill>
                  <a:schemeClr val="accent1">
                    <a:lumMod val="50000"/>
                  </a:schemeClr>
                </a:solidFill>
                <a:latin typeface="Century Gothic"/>
                <a:cs typeface="Arial"/>
              </a:rPr>
              <a:t>246 applications received</a:t>
            </a:r>
            <a:endParaRPr lang="en-US">
              <a:solidFill>
                <a:schemeClr val="accent1">
                  <a:lumMod val="50000"/>
                </a:schemeClr>
              </a:solidFill>
            </a:endParaRPr>
          </a:p>
        </p:txBody>
      </p:sp>
      <p:sp>
        <p:nvSpPr>
          <p:cNvPr id="14" name="Rectangle: Rounded Corners 13">
            <a:extLst>
              <a:ext uri="{FF2B5EF4-FFF2-40B4-BE49-F238E27FC236}">
                <a16:creationId xmlns:a16="http://schemas.microsoft.com/office/drawing/2014/main" id="{6B11EA08-DDE1-D066-A3A2-AD81964CF35A}"/>
              </a:ext>
            </a:extLst>
          </p:cNvPr>
          <p:cNvSpPr/>
          <p:nvPr/>
        </p:nvSpPr>
        <p:spPr>
          <a:xfrm>
            <a:off x="5852957" y="3417964"/>
            <a:ext cx="2077470" cy="738282"/>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GB" sz="1800" b="1">
                <a:solidFill>
                  <a:schemeClr val="accent1">
                    <a:lumMod val="50000"/>
                  </a:schemeClr>
                </a:solidFill>
                <a:latin typeface="Century Gothic"/>
                <a:cs typeface="Arial"/>
              </a:rPr>
              <a:t>Totalling £9.2m</a:t>
            </a:r>
            <a:endParaRPr lang="en-US">
              <a:solidFill>
                <a:schemeClr val="accent1">
                  <a:lumMod val="50000"/>
                </a:schemeClr>
              </a:solidFill>
            </a:endParaRPr>
          </a:p>
        </p:txBody>
      </p:sp>
      <p:sp>
        <p:nvSpPr>
          <p:cNvPr id="15" name="Rectangle: Rounded Corners 14">
            <a:extLst>
              <a:ext uri="{FF2B5EF4-FFF2-40B4-BE49-F238E27FC236}">
                <a16:creationId xmlns:a16="http://schemas.microsoft.com/office/drawing/2014/main" id="{F5E2D40E-F6C1-4442-CF76-EF131B96631B}"/>
              </a:ext>
            </a:extLst>
          </p:cNvPr>
          <p:cNvSpPr/>
          <p:nvPr/>
        </p:nvSpPr>
        <p:spPr>
          <a:xfrm>
            <a:off x="4814222" y="4403462"/>
            <a:ext cx="2077470" cy="835413"/>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b="1">
                <a:solidFill>
                  <a:schemeClr val="accent1">
                    <a:lumMod val="50000"/>
                  </a:schemeClr>
                </a:solidFill>
              </a:rPr>
              <a:t>137</a:t>
            </a:r>
          </a:p>
        </p:txBody>
      </p:sp>
      <p:sp>
        <p:nvSpPr>
          <p:cNvPr id="11" name="Rectangle: Rounded Corners 10">
            <a:extLst>
              <a:ext uri="{FF2B5EF4-FFF2-40B4-BE49-F238E27FC236}">
                <a16:creationId xmlns:a16="http://schemas.microsoft.com/office/drawing/2014/main" id="{E29F4441-5EED-375B-BA94-687C9B22C345}"/>
              </a:ext>
            </a:extLst>
          </p:cNvPr>
          <p:cNvSpPr/>
          <p:nvPr/>
        </p:nvSpPr>
        <p:spPr>
          <a:xfrm>
            <a:off x="4814222" y="1018887"/>
            <a:ext cx="2077470" cy="659221"/>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GB" sz="1800" b="1">
                <a:solidFill>
                  <a:schemeClr val="accent1">
                    <a:lumMod val="50000"/>
                  </a:schemeClr>
                </a:solidFill>
                <a:latin typeface="Century Gothic"/>
                <a:cs typeface="Arial"/>
              </a:rPr>
              <a:t>Safer Communities</a:t>
            </a:r>
            <a:endParaRPr lang="en-GB" sz="1800">
              <a:solidFill>
                <a:schemeClr val="accent1">
                  <a:lumMod val="50000"/>
                </a:schemeClr>
              </a:solidFill>
              <a:cs typeface="Arial"/>
            </a:endParaRPr>
          </a:p>
        </p:txBody>
      </p:sp>
      <p:sp>
        <p:nvSpPr>
          <p:cNvPr id="16" name="Rectangle: Rounded Corners 15">
            <a:extLst>
              <a:ext uri="{FF2B5EF4-FFF2-40B4-BE49-F238E27FC236}">
                <a16:creationId xmlns:a16="http://schemas.microsoft.com/office/drawing/2014/main" id="{32ECC6FE-90E6-126C-355D-8A4DF2D3BA84}"/>
              </a:ext>
            </a:extLst>
          </p:cNvPr>
          <p:cNvSpPr/>
          <p:nvPr/>
        </p:nvSpPr>
        <p:spPr>
          <a:xfrm>
            <a:off x="6935329" y="1018888"/>
            <a:ext cx="2077470" cy="659221"/>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GB" sz="1800" b="1">
                <a:solidFill>
                  <a:schemeClr val="accent1">
                    <a:lumMod val="50000"/>
                  </a:schemeClr>
                </a:solidFill>
                <a:latin typeface="Century Gothic"/>
                <a:cs typeface="Arial"/>
              </a:rPr>
              <a:t>Children and Young People</a:t>
            </a:r>
            <a:endParaRPr lang="en-GB" sz="1800">
              <a:solidFill>
                <a:schemeClr val="accent1">
                  <a:lumMod val="50000"/>
                </a:schemeClr>
              </a:solidFill>
              <a:cs typeface="Arial"/>
            </a:endParaRPr>
          </a:p>
        </p:txBody>
      </p:sp>
      <p:sp>
        <p:nvSpPr>
          <p:cNvPr id="17" name="Rectangle: Rounded Corners 16">
            <a:extLst>
              <a:ext uri="{FF2B5EF4-FFF2-40B4-BE49-F238E27FC236}">
                <a16:creationId xmlns:a16="http://schemas.microsoft.com/office/drawing/2014/main" id="{58FF75B3-5418-3228-F9CD-CBFCEC36BEA4}"/>
              </a:ext>
            </a:extLst>
          </p:cNvPr>
          <p:cNvSpPr/>
          <p:nvPr/>
        </p:nvSpPr>
        <p:spPr>
          <a:xfrm>
            <a:off x="2693116" y="1728015"/>
            <a:ext cx="2077470" cy="659221"/>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GB" sz="1800" b="1">
                <a:solidFill>
                  <a:schemeClr val="accent1">
                    <a:lumMod val="50000"/>
                  </a:schemeClr>
                </a:solidFill>
                <a:latin typeface="Century Gothic"/>
                <a:cs typeface="Arial"/>
              </a:rPr>
              <a:t>Health and Wellbeing</a:t>
            </a:r>
            <a:endParaRPr lang="en-GB" sz="1800">
              <a:solidFill>
                <a:schemeClr val="accent1">
                  <a:lumMod val="50000"/>
                </a:schemeClr>
              </a:solidFill>
              <a:cs typeface="Arial"/>
            </a:endParaRPr>
          </a:p>
        </p:txBody>
      </p:sp>
      <p:sp>
        <p:nvSpPr>
          <p:cNvPr id="18" name="Rectangle: Rounded Corners 17">
            <a:extLst>
              <a:ext uri="{FF2B5EF4-FFF2-40B4-BE49-F238E27FC236}">
                <a16:creationId xmlns:a16="http://schemas.microsoft.com/office/drawing/2014/main" id="{E3B11ABB-3B3F-C495-40C3-2B7EEE9A2B2F}"/>
              </a:ext>
            </a:extLst>
          </p:cNvPr>
          <p:cNvSpPr/>
          <p:nvPr/>
        </p:nvSpPr>
        <p:spPr>
          <a:xfrm>
            <a:off x="4814222" y="1718165"/>
            <a:ext cx="2077470" cy="659221"/>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GB" sz="1800" b="1">
                <a:solidFill>
                  <a:schemeClr val="accent1">
                    <a:lumMod val="50000"/>
                  </a:schemeClr>
                </a:solidFill>
                <a:latin typeface="Century Gothic"/>
                <a:cs typeface="Arial"/>
              </a:rPr>
              <a:t>Open Lewisham</a:t>
            </a:r>
          </a:p>
        </p:txBody>
      </p:sp>
      <p:sp>
        <p:nvSpPr>
          <p:cNvPr id="19" name="Rectangle: Rounded Corners 18">
            <a:extLst>
              <a:ext uri="{FF2B5EF4-FFF2-40B4-BE49-F238E27FC236}">
                <a16:creationId xmlns:a16="http://schemas.microsoft.com/office/drawing/2014/main" id="{14BD63F3-14AE-6339-0A64-3C98D74870C7}"/>
              </a:ext>
            </a:extLst>
          </p:cNvPr>
          <p:cNvSpPr/>
          <p:nvPr/>
        </p:nvSpPr>
        <p:spPr>
          <a:xfrm>
            <a:off x="6935329" y="1724739"/>
            <a:ext cx="2077470" cy="659221"/>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GB" sz="1800" b="1">
                <a:solidFill>
                  <a:schemeClr val="accent1">
                    <a:lumMod val="50000"/>
                  </a:schemeClr>
                </a:solidFill>
                <a:latin typeface="Century Gothic"/>
                <a:cs typeface="Arial"/>
              </a:rPr>
              <a:t>Cleaner and Greener</a:t>
            </a:r>
          </a:p>
        </p:txBody>
      </p:sp>
    </p:spTree>
    <p:extLst>
      <p:ext uri="{BB962C8B-B14F-4D97-AF65-F5344CB8AC3E}">
        <p14:creationId xmlns:p14="http://schemas.microsoft.com/office/powerpoint/2010/main" val="1839209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CE518-87FF-C81B-9F8B-2396C328E3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293FF9-9709-B00F-FCE5-4B75AA18AD67}"/>
              </a:ext>
            </a:extLst>
          </p:cNvPr>
          <p:cNvSpPr>
            <a:spLocks noGrp="1"/>
          </p:cNvSpPr>
          <p:nvPr>
            <p:ph type="title"/>
          </p:nvPr>
        </p:nvSpPr>
        <p:spPr>
          <a:xfrm>
            <a:off x="628650" y="304271"/>
            <a:ext cx="7886700" cy="1104636"/>
          </a:xfrm>
        </p:spPr>
        <p:txBody>
          <a:bodyPr anchor="ctr">
            <a:normAutofit/>
          </a:bodyPr>
          <a:lstStyle/>
          <a:p>
            <a:r>
              <a:rPr lang="en-US"/>
              <a:t>Mobilisation for NCIL 2025-2027</a:t>
            </a:r>
            <a:endParaRPr lang="en-GB"/>
          </a:p>
        </p:txBody>
      </p:sp>
      <p:graphicFrame>
        <p:nvGraphicFramePr>
          <p:cNvPr id="7" name="Content Placeholder 2">
            <a:extLst>
              <a:ext uri="{FF2B5EF4-FFF2-40B4-BE49-F238E27FC236}">
                <a16:creationId xmlns:a16="http://schemas.microsoft.com/office/drawing/2014/main" id="{38B96020-7B4C-6866-2DC5-532AEAF10B35}"/>
              </a:ext>
            </a:extLst>
          </p:cNvPr>
          <p:cNvGraphicFramePr>
            <a:graphicFrameLocks noGrp="1"/>
          </p:cNvGraphicFramePr>
          <p:nvPr>
            <p:ph idx="1"/>
            <p:extLst>
              <p:ext uri="{D42A27DB-BD31-4B8C-83A1-F6EECF244321}">
                <p14:modId xmlns:p14="http://schemas.microsoft.com/office/powerpoint/2010/main" val="1542268906"/>
              </p:ext>
            </p:extLst>
          </p:nvPr>
        </p:nvGraphicFramePr>
        <p:xfrm>
          <a:off x="498022" y="1221676"/>
          <a:ext cx="7886700" cy="3889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2352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C3DF2-4476-A740-941B-4FDC4851C0AB}"/>
              </a:ext>
            </a:extLst>
          </p:cNvPr>
          <p:cNvSpPr>
            <a:spLocks noGrp="1"/>
          </p:cNvSpPr>
          <p:nvPr>
            <p:ph type="title"/>
          </p:nvPr>
        </p:nvSpPr>
        <p:spPr>
          <a:xfrm>
            <a:off x="628650" y="304271"/>
            <a:ext cx="7886700" cy="644260"/>
          </a:xfrm>
        </p:spPr>
        <p:txBody>
          <a:bodyPr/>
          <a:lstStyle/>
          <a:p>
            <a:r>
              <a:rPr lang="en-US"/>
              <a:t>What needs to be done and by when?</a:t>
            </a:r>
          </a:p>
        </p:txBody>
      </p:sp>
      <p:sp>
        <p:nvSpPr>
          <p:cNvPr id="3" name="Content Placeholder 2">
            <a:extLst>
              <a:ext uri="{FF2B5EF4-FFF2-40B4-BE49-F238E27FC236}">
                <a16:creationId xmlns:a16="http://schemas.microsoft.com/office/drawing/2014/main" id="{384A2BCB-6B24-5647-B2C6-32878B9BBB93}"/>
              </a:ext>
            </a:extLst>
          </p:cNvPr>
          <p:cNvSpPr>
            <a:spLocks noGrp="1"/>
          </p:cNvSpPr>
          <p:nvPr>
            <p:ph sz="half" idx="1"/>
          </p:nvPr>
        </p:nvSpPr>
        <p:spPr>
          <a:xfrm>
            <a:off x="626294" y="1140434"/>
            <a:ext cx="3886200" cy="3992342"/>
          </a:xfrm>
        </p:spPr>
        <p:txBody>
          <a:bodyPr>
            <a:normAutofit/>
          </a:bodyPr>
          <a:lstStyle/>
          <a:p>
            <a:pPr marL="0" indent="0">
              <a:buNone/>
            </a:pPr>
            <a:r>
              <a:rPr lang="en-US" sz="2300" b="1">
                <a:solidFill>
                  <a:schemeClr val="accent1">
                    <a:lumMod val="50000"/>
                  </a:schemeClr>
                </a:solidFill>
              </a:rPr>
              <a:t>Already completed: </a:t>
            </a:r>
          </a:p>
          <a:p>
            <a:pPr marL="0" indent="0">
              <a:buNone/>
            </a:pPr>
            <a:endParaRPr lang="en-US" sz="2300" b="1">
              <a:solidFill>
                <a:schemeClr val="accent1">
                  <a:lumMod val="50000"/>
                </a:schemeClr>
              </a:solidFill>
            </a:endParaRPr>
          </a:p>
          <a:p>
            <a:pPr marL="0" indent="0">
              <a:spcBef>
                <a:spcPts val="0"/>
              </a:spcBef>
              <a:buNone/>
            </a:pPr>
            <a:endParaRPr lang="en-US" sz="2300" b="1">
              <a:solidFill>
                <a:schemeClr val="accent1">
                  <a:lumMod val="50000"/>
                </a:schemeClr>
              </a:solidFill>
            </a:endParaRPr>
          </a:p>
          <a:p>
            <a:pPr marL="0" indent="0">
              <a:spcBef>
                <a:spcPts val="0"/>
              </a:spcBef>
              <a:buNone/>
            </a:pPr>
            <a:endParaRPr lang="en-US" sz="1600" b="1">
              <a:solidFill>
                <a:schemeClr val="accent1">
                  <a:lumMod val="50000"/>
                </a:schemeClr>
              </a:solidFill>
            </a:endParaRPr>
          </a:p>
          <a:p>
            <a:pPr marL="0" indent="0">
              <a:spcBef>
                <a:spcPts val="0"/>
              </a:spcBef>
              <a:buNone/>
            </a:pPr>
            <a:r>
              <a:rPr lang="en-US" sz="2300" b="1">
                <a:solidFill>
                  <a:schemeClr val="accent1">
                    <a:lumMod val="50000"/>
                  </a:schemeClr>
                </a:solidFill>
              </a:rPr>
              <a:t>Following today’s </a:t>
            </a:r>
          </a:p>
          <a:p>
            <a:pPr marL="0" indent="0">
              <a:spcBef>
                <a:spcPts val="0"/>
              </a:spcBef>
              <a:buNone/>
            </a:pPr>
            <a:r>
              <a:rPr lang="en-US" sz="2300" b="1">
                <a:solidFill>
                  <a:schemeClr val="accent1">
                    <a:lumMod val="50000"/>
                  </a:schemeClr>
                </a:solidFill>
              </a:rPr>
              <a:t>Mobilisation session: </a:t>
            </a:r>
          </a:p>
          <a:p>
            <a:pPr marL="0" indent="0">
              <a:buNone/>
            </a:pPr>
            <a:endParaRPr lang="en-US" b="1">
              <a:solidFill>
                <a:schemeClr val="accent1">
                  <a:lumMod val="50000"/>
                </a:schemeClr>
              </a:solidFill>
            </a:endParaRPr>
          </a:p>
          <a:p>
            <a:pPr marL="0" indent="0">
              <a:buNone/>
            </a:pPr>
            <a:endParaRPr lang="en-US">
              <a:solidFill>
                <a:schemeClr val="accent1">
                  <a:lumMod val="50000"/>
                </a:schemeClr>
              </a:solidFill>
            </a:endParaRPr>
          </a:p>
        </p:txBody>
      </p:sp>
      <p:sp>
        <p:nvSpPr>
          <p:cNvPr id="10" name="Content Placeholder 9">
            <a:extLst>
              <a:ext uri="{FF2B5EF4-FFF2-40B4-BE49-F238E27FC236}">
                <a16:creationId xmlns:a16="http://schemas.microsoft.com/office/drawing/2014/main" id="{295658EB-5394-7677-88D2-3F82FEF4427F}"/>
              </a:ext>
            </a:extLst>
          </p:cNvPr>
          <p:cNvSpPr>
            <a:spLocks noGrp="1"/>
          </p:cNvSpPr>
          <p:nvPr>
            <p:ph sz="half" idx="2"/>
          </p:nvPr>
        </p:nvSpPr>
        <p:spPr>
          <a:xfrm>
            <a:off x="4572000" y="1124097"/>
            <a:ext cx="3886200" cy="3992342"/>
          </a:xfrm>
        </p:spPr>
        <p:txBody>
          <a:bodyPr>
            <a:normAutofit/>
          </a:bodyPr>
          <a:lstStyle/>
          <a:p>
            <a:pPr marL="0" indent="0">
              <a:buNone/>
            </a:pPr>
            <a:r>
              <a:rPr lang="en-US" sz="2300" b="1">
                <a:solidFill>
                  <a:schemeClr val="accent1">
                    <a:lumMod val="50000"/>
                  </a:schemeClr>
                </a:solidFill>
              </a:rPr>
              <a:t>Once all initial paperwork is completed: </a:t>
            </a:r>
          </a:p>
          <a:p>
            <a:pPr marL="0" indent="0">
              <a:buNone/>
            </a:pPr>
            <a:endParaRPr lang="en-GB"/>
          </a:p>
        </p:txBody>
      </p:sp>
      <p:sp>
        <p:nvSpPr>
          <p:cNvPr id="4" name="Rectangle: Rounded Corners 3">
            <a:extLst>
              <a:ext uri="{FF2B5EF4-FFF2-40B4-BE49-F238E27FC236}">
                <a16:creationId xmlns:a16="http://schemas.microsoft.com/office/drawing/2014/main" id="{077A94E2-2AC6-BD1B-F6CF-3958B0CFBEF4}"/>
              </a:ext>
            </a:extLst>
          </p:cNvPr>
          <p:cNvSpPr/>
          <p:nvPr/>
        </p:nvSpPr>
        <p:spPr>
          <a:xfrm>
            <a:off x="628651" y="1505436"/>
            <a:ext cx="2860990" cy="731441"/>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r>
              <a:rPr lang="en-US" sz="1800">
                <a:solidFill>
                  <a:schemeClr val="accent1">
                    <a:lumMod val="50000"/>
                  </a:schemeClr>
                </a:solidFill>
              </a:rPr>
              <a:t>Supplementary survey (by each organisation)</a:t>
            </a:r>
          </a:p>
        </p:txBody>
      </p:sp>
      <p:sp>
        <p:nvSpPr>
          <p:cNvPr id="5" name="Rectangle: Rounded Corners 4">
            <a:extLst>
              <a:ext uri="{FF2B5EF4-FFF2-40B4-BE49-F238E27FC236}">
                <a16:creationId xmlns:a16="http://schemas.microsoft.com/office/drawing/2014/main" id="{7E4D292D-0760-FC16-745E-6032402070AC}"/>
              </a:ext>
            </a:extLst>
          </p:cNvPr>
          <p:cNvSpPr/>
          <p:nvPr/>
        </p:nvSpPr>
        <p:spPr>
          <a:xfrm>
            <a:off x="414670" y="3136605"/>
            <a:ext cx="4476307" cy="958116"/>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r>
              <a:rPr lang="en-US" sz="1800">
                <a:solidFill>
                  <a:schemeClr val="accent1">
                    <a:lumMod val="50000"/>
                  </a:schemeClr>
                </a:solidFill>
              </a:rPr>
              <a:t>Keep an eye on your email for your Grant Agreement and payment schedule and contact us with any questions </a:t>
            </a:r>
          </a:p>
        </p:txBody>
      </p:sp>
      <p:sp>
        <p:nvSpPr>
          <p:cNvPr id="6" name="Rectangle: Rounded Corners 5">
            <a:extLst>
              <a:ext uri="{FF2B5EF4-FFF2-40B4-BE49-F238E27FC236}">
                <a16:creationId xmlns:a16="http://schemas.microsoft.com/office/drawing/2014/main" id="{2DE299EC-634F-3E84-7FB5-65881F2C7C42}"/>
              </a:ext>
            </a:extLst>
          </p:cNvPr>
          <p:cNvSpPr/>
          <p:nvPr/>
        </p:nvSpPr>
        <p:spPr>
          <a:xfrm>
            <a:off x="414670" y="4189440"/>
            <a:ext cx="4476307" cy="1180722"/>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r>
              <a:rPr lang="en-US" sz="1800">
                <a:solidFill>
                  <a:schemeClr val="accent1">
                    <a:lumMod val="50000"/>
                  </a:schemeClr>
                </a:solidFill>
              </a:rPr>
              <a:t>Share any requested policies by the start of your project</a:t>
            </a:r>
          </a:p>
          <a:p>
            <a:r>
              <a:rPr lang="en-US" sz="1800">
                <a:solidFill>
                  <a:schemeClr val="accent1">
                    <a:lumMod val="50000"/>
                  </a:schemeClr>
                </a:solidFill>
              </a:rPr>
              <a:t>(e.g. Safeguarding Policy, Certificate of Public Liability Insurance) </a:t>
            </a:r>
          </a:p>
        </p:txBody>
      </p:sp>
      <p:sp>
        <p:nvSpPr>
          <p:cNvPr id="7" name="Rectangle: Rounded Corners 6">
            <a:extLst>
              <a:ext uri="{FF2B5EF4-FFF2-40B4-BE49-F238E27FC236}">
                <a16:creationId xmlns:a16="http://schemas.microsoft.com/office/drawing/2014/main" id="{354DF5DE-D20F-7D4E-0246-038453A4ED05}"/>
              </a:ext>
            </a:extLst>
          </p:cNvPr>
          <p:cNvSpPr/>
          <p:nvPr/>
        </p:nvSpPr>
        <p:spPr>
          <a:xfrm>
            <a:off x="4977820" y="1830739"/>
            <a:ext cx="3751510" cy="71334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r"/>
            <a:r>
              <a:rPr lang="en-US" sz="1800">
                <a:solidFill>
                  <a:schemeClr val="accent1">
                    <a:lumMod val="50000"/>
                  </a:schemeClr>
                </a:solidFill>
              </a:rPr>
              <a:t>Payments made according to your individual payment schedule</a:t>
            </a:r>
          </a:p>
        </p:txBody>
      </p:sp>
      <p:sp>
        <p:nvSpPr>
          <p:cNvPr id="8" name="Rectangle: Rounded Corners 7">
            <a:extLst>
              <a:ext uri="{FF2B5EF4-FFF2-40B4-BE49-F238E27FC236}">
                <a16:creationId xmlns:a16="http://schemas.microsoft.com/office/drawing/2014/main" id="{A385A8E0-6108-22C0-A6ED-082ACBDFD272}"/>
              </a:ext>
            </a:extLst>
          </p:cNvPr>
          <p:cNvSpPr/>
          <p:nvPr/>
        </p:nvSpPr>
        <p:spPr>
          <a:xfrm>
            <a:off x="5009990" y="2649384"/>
            <a:ext cx="3719340" cy="71334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r"/>
            <a:r>
              <a:rPr lang="en-US" sz="1800">
                <a:solidFill>
                  <a:schemeClr val="accent1">
                    <a:lumMod val="50000"/>
                  </a:schemeClr>
                </a:solidFill>
              </a:rPr>
              <a:t>Official project launches</a:t>
            </a:r>
          </a:p>
          <a:p>
            <a:pPr algn="r"/>
            <a:r>
              <a:rPr lang="en-US" sz="1800">
                <a:solidFill>
                  <a:schemeClr val="accent1">
                    <a:lumMod val="50000"/>
                  </a:schemeClr>
                </a:solidFill>
              </a:rPr>
              <a:t>(from 1</a:t>
            </a:r>
            <a:r>
              <a:rPr lang="en-US" sz="1800" baseline="30000">
                <a:solidFill>
                  <a:schemeClr val="accent1">
                    <a:lumMod val="50000"/>
                  </a:schemeClr>
                </a:solidFill>
              </a:rPr>
              <a:t>st</a:t>
            </a:r>
            <a:r>
              <a:rPr lang="en-US" sz="1800">
                <a:solidFill>
                  <a:schemeClr val="accent1">
                    <a:lumMod val="50000"/>
                  </a:schemeClr>
                </a:solidFill>
              </a:rPr>
              <a:t> July 2025 onwards)</a:t>
            </a:r>
          </a:p>
        </p:txBody>
      </p:sp>
      <p:sp>
        <p:nvSpPr>
          <p:cNvPr id="9" name="Rectangle: Rounded Corners 8">
            <a:extLst>
              <a:ext uri="{FF2B5EF4-FFF2-40B4-BE49-F238E27FC236}">
                <a16:creationId xmlns:a16="http://schemas.microsoft.com/office/drawing/2014/main" id="{1A928C35-D7C5-2389-1E39-3E2CC63AE7C2}"/>
              </a:ext>
            </a:extLst>
          </p:cNvPr>
          <p:cNvSpPr/>
          <p:nvPr/>
        </p:nvSpPr>
        <p:spPr>
          <a:xfrm>
            <a:off x="5009990" y="4266558"/>
            <a:ext cx="3719340" cy="1086003"/>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r"/>
            <a:r>
              <a:rPr lang="en-US" sz="1800">
                <a:solidFill>
                  <a:schemeClr val="accent1">
                    <a:lumMod val="50000"/>
                  </a:schemeClr>
                </a:solidFill>
              </a:rPr>
              <a:t>Project Closure report </a:t>
            </a:r>
          </a:p>
          <a:p>
            <a:pPr algn="r"/>
            <a:r>
              <a:rPr lang="en-US" sz="1800">
                <a:solidFill>
                  <a:schemeClr val="accent1">
                    <a:lumMod val="50000"/>
                  </a:schemeClr>
                </a:solidFill>
              </a:rPr>
              <a:t>(by 30</a:t>
            </a:r>
            <a:r>
              <a:rPr lang="en-US" sz="1800" baseline="30000">
                <a:solidFill>
                  <a:schemeClr val="accent1">
                    <a:lumMod val="50000"/>
                  </a:schemeClr>
                </a:solidFill>
              </a:rPr>
              <a:t>th</a:t>
            </a:r>
            <a:r>
              <a:rPr lang="en-US" sz="1800">
                <a:solidFill>
                  <a:schemeClr val="accent1">
                    <a:lumMod val="50000"/>
                  </a:schemeClr>
                </a:solidFill>
              </a:rPr>
              <a:t> September 2027 </a:t>
            </a:r>
          </a:p>
          <a:p>
            <a:pPr algn="r"/>
            <a:r>
              <a:rPr lang="en-US" sz="1800">
                <a:solidFill>
                  <a:schemeClr val="accent1">
                    <a:lumMod val="50000"/>
                  </a:schemeClr>
                </a:solidFill>
              </a:rPr>
              <a:t>at the latest)</a:t>
            </a:r>
          </a:p>
        </p:txBody>
      </p:sp>
      <p:sp>
        <p:nvSpPr>
          <p:cNvPr id="11" name="Rectangle: Rounded Corners 10">
            <a:extLst>
              <a:ext uri="{FF2B5EF4-FFF2-40B4-BE49-F238E27FC236}">
                <a16:creationId xmlns:a16="http://schemas.microsoft.com/office/drawing/2014/main" id="{DD8955C1-4D3D-BE61-4321-66FC1EA40438}"/>
              </a:ext>
            </a:extLst>
          </p:cNvPr>
          <p:cNvSpPr/>
          <p:nvPr/>
        </p:nvSpPr>
        <p:spPr>
          <a:xfrm>
            <a:off x="4997707" y="3468028"/>
            <a:ext cx="3731623" cy="686647"/>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r"/>
            <a:r>
              <a:rPr lang="en-US" sz="1800">
                <a:solidFill>
                  <a:schemeClr val="accent1">
                    <a:lumMod val="50000"/>
                  </a:schemeClr>
                </a:solidFill>
              </a:rPr>
              <a:t>Regular monitoring completed </a:t>
            </a:r>
          </a:p>
          <a:p>
            <a:pPr algn="r"/>
            <a:r>
              <a:rPr lang="en-US" sz="1800">
                <a:solidFill>
                  <a:schemeClr val="accent1">
                    <a:lumMod val="50000"/>
                  </a:schemeClr>
                </a:solidFill>
              </a:rPr>
              <a:t>(as required) </a:t>
            </a:r>
          </a:p>
        </p:txBody>
      </p:sp>
    </p:spTree>
    <p:extLst>
      <p:ext uri="{BB962C8B-B14F-4D97-AF65-F5344CB8AC3E}">
        <p14:creationId xmlns:p14="http://schemas.microsoft.com/office/powerpoint/2010/main" val="1892268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B8AA2-DFE5-8117-2DE7-9F868CD636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F29908-0A71-5C6D-0E9F-DF47991E1D71}"/>
              </a:ext>
            </a:extLst>
          </p:cNvPr>
          <p:cNvSpPr>
            <a:spLocks noGrp="1"/>
          </p:cNvSpPr>
          <p:nvPr>
            <p:ph type="ctrTitle"/>
          </p:nvPr>
        </p:nvSpPr>
        <p:spPr/>
        <p:txBody>
          <a:bodyPr/>
          <a:lstStyle/>
          <a:p>
            <a:r>
              <a:rPr lang="en-US"/>
              <a:t>Grant Agreement</a:t>
            </a:r>
          </a:p>
        </p:txBody>
      </p:sp>
      <p:pic>
        <p:nvPicPr>
          <p:cNvPr id="7" name="Picture 6" descr="A blue circle with a pen and papers">
            <a:extLst>
              <a:ext uri="{FF2B5EF4-FFF2-40B4-BE49-F238E27FC236}">
                <a16:creationId xmlns:a16="http://schemas.microsoft.com/office/drawing/2014/main" id="{A8C00112-CC66-DCC6-B7E3-627F14A6C171}"/>
              </a:ext>
            </a:extLst>
          </p:cNvPr>
          <p:cNvPicPr>
            <a:picLocks noChangeAspect="1"/>
          </p:cNvPicPr>
          <p:nvPr/>
        </p:nvPicPr>
        <p:blipFill>
          <a:blip r:embed="rId3"/>
          <a:srcRect l="19909" t="1169" r="9293" b="7805"/>
          <a:stretch/>
        </p:blipFill>
        <p:spPr>
          <a:xfrm>
            <a:off x="5397690" y="0"/>
            <a:ext cx="3746310" cy="5715000"/>
          </a:xfrm>
          <a:prstGeom prst="rect">
            <a:avLst/>
          </a:prstGeom>
        </p:spPr>
      </p:pic>
    </p:spTree>
    <p:extLst>
      <p:ext uri="{BB962C8B-B14F-4D97-AF65-F5344CB8AC3E}">
        <p14:creationId xmlns:p14="http://schemas.microsoft.com/office/powerpoint/2010/main" val="37065611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9F18C0D-CDA3-4FAF-8518-9C3076245896}" vid="{47492759-51E7-4214-8FF4-D977EE3A2F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304E67706DB1408B54E939C77B622C" ma:contentTypeVersion="17" ma:contentTypeDescription="Create a new document." ma:contentTypeScope="" ma:versionID="81ef619525685c6b7b99da89403597a4">
  <xsd:schema xmlns:xsd="http://www.w3.org/2001/XMLSchema" xmlns:xs="http://www.w3.org/2001/XMLSchema" xmlns:p="http://schemas.microsoft.com/office/2006/metadata/properties" xmlns:ns2="7dc204c3-57bd-40dd-af4e-ebb9e1d6252c" xmlns:ns3="d7e3be3a-7df8-4ccb-b3d0-baf23a23ceb2" targetNamespace="http://schemas.microsoft.com/office/2006/metadata/properties" ma:root="true" ma:fieldsID="e9d8df25d9fd8cc1b42c939937087149" ns2:_="" ns3:_="">
    <xsd:import namespace="7dc204c3-57bd-40dd-af4e-ebb9e1d6252c"/>
    <xsd:import namespace="d7e3be3a-7df8-4ccb-b3d0-baf23a23ce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c204c3-57bd-40dd-af4e-ebb9e1d625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931cdb5-da7d-4a5d-b523-19dbfe538874"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e3be3a-7df8-4ccb-b3d0-baf23a23ceb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67f8770-7c84-461f-8f8a-645454b108c2}" ma:internalName="TaxCatchAll" ma:showField="CatchAllData" ma:web="d7e3be3a-7df8-4ccb-b3d0-baf23a23ceb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dc204c3-57bd-40dd-af4e-ebb9e1d6252c">
      <Terms xmlns="http://schemas.microsoft.com/office/infopath/2007/PartnerControls"/>
    </lcf76f155ced4ddcb4097134ff3c332f>
    <TaxCatchAll xmlns="d7e3be3a-7df8-4ccb-b3d0-baf23a23ceb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7931cdb5-da7d-4a5d-b523-19dbfe538874" ContentTypeId="0x01" PreviousValue="false"/>
</file>

<file path=customXml/itemProps1.xml><?xml version="1.0" encoding="utf-8"?>
<ds:datastoreItem xmlns:ds="http://schemas.openxmlformats.org/officeDocument/2006/customXml" ds:itemID="{454613A9-2F3C-4020-BFD3-20EE43950E90}">
  <ds:schemaRefs>
    <ds:schemaRef ds:uri="7dc204c3-57bd-40dd-af4e-ebb9e1d6252c"/>
    <ds:schemaRef ds:uri="d7e3be3a-7df8-4ccb-b3d0-baf23a23ce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E59F207-A1C6-4A02-B57A-EB829D46A01D}">
  <ds:schemaRefs>
    <ds:schemaRef ds:uri="7dc204c3-57bd-40dd-af4e-ebb9e1d6252c"/>
    <ds:schemaRef ds:uri="d7e3be3a-7df8-4ccb-b3d0-baf23a23ceb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BFDE0FC-1717-40C4-8928-F67D08DCBAB7}">
  <ds:schemaRefs>
    <ds:schemaRef ds:uri="http://schemas.microsoft.com/sharepoint/v3/contenttype/forms"/>
  </ds:schemaRefs>
</ds:datastoreItem>
</file>

<file path=customXml/itemProps4.xml><?xml version="1.0" encoding="utf-8"?>
<ds:datastoreItem xmlns:ds="http://schemas.openxmlformats.org/officeDocument/2006/customXml" ds:itemID="{A98817CB-F57C-4873-BCF3-A346C217DD4B}">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Lewisham Council PowerPoint template July 2022</Template>
  <TotalTime>0</TotalTime>
  <Words>4676</Words>
  <Application>Microsoft Office PowerPoint</Application>
  <PresentationFormat>On-screen Show (16:10)</PresentationFormat>
  <Paragraphs>526</Paragraphs>
  <Slides>41</Slides>
  <Notes>40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Aptos</vt:lpstr>
      <vt:lpstr>Aptos Display</vt:lpstr>
      <vt:lpstr>Arial</vt:lpstr>
      <vt:lpstr>Calibri</vt:lpstr>
      <vt:lpstr>Century Gothic</vt:lpstr>
      <vt:lpstr>Google Sans</vt:lpstr>
      <vt:lpstr>Segoe UI</vt:lpstr>
      <vt:lpstr>Times New Roman</vt:lpstr>
      <vt:lpstr>Office Theme</vt:lpstr>
      <vt:lpstr>Lewisham Main Grants Consultation - Reminder</vt:lpstr>
      <vt:lpstr>NCIL Mobilisation</vt:lpstr>
      <vt:lpstr>Introductions</vt:lpstr>
      <vt:lpstr>Agenda</vt:lpstr>
      <vt:lpstr>NCIL 25-27  overview</vt:lpstr>
      <vt:lpstr>Applications for 2025-2027</vt:lpstr>
      <vt:lpstr>Mobilisation for NCIL 2025-2027</vt:lpstr>
      <vt:lpstr>What needs to be done and by when?</vt:lpstr>
      <vt:lpstr>Grant Agreement</vt:lpstr>
      <vt:lpstr>Grant Agreement</vt:lpstr>
      <vt:lpstr>Grant Agreement</vt:lpstr>
      <vt:lpstr>Grant Agreement</vt:lpstr>
      <vt:lpstr>Grant Agreement</vt:lpstr>
      <vt:lpstr>Monitoring</vt:lpstr>
      <vt:lpstr>Introduction</vt:lpstr>
      <vt:lpstr>Why do I need to share monitoring information? </vt:lpstr>
      <vt:lpstr>How monitoring works</vt:lpstr>
      <vt:lpstr>Quarterly reporting schedule</vt:lpstr>
      <vt:lpstr>Quarterly Monitoring Reports</vt:lpstr>
      <vt:lpstr>What will I need to report on?</vt:lpstr>
      <vt:lpstr>Monitoring Report Demo </vt:lpstr>
      <vt:lpstr>How will I share information about my project? </vt:lpstr>
      <vt:lpstr>Meeting with your Monitoring Officer</vt:lpstr>
      <vt:lpstr>Our expectations and what you can expect from us</vt:lpstr>
      <vt:lpstr>Monitoring:  Collecting and reporting on demographic data</vt:lpstr>
      <vt:lpstr>Demographic data: why it matters </vt:lpstr>
      <vt:lpstr>What data could you collect </vt:lpstr>
      <vt:lpstr>What data could you collect - continued </vt:lpstr>
      <vt:lpstr>How to collect demographic data </vt:lpstr>
      <vt:lpstr>Tips for collecting demographic data </vt:lpstr>
      <vt:lpstr>What help is available? </vt:lpstr>
      <vt:lpstr>Monitoring Officers</vt:lpstr>
      <vt:lpstr>What additional support is available?</vt:lpstr>
      <vt:lpstr>What additional support is available?</vt:lpstr>
      <vt:lpstr>Promoting and engaging people with your project</vt:lpstr>
      <vt:lpstr>How can Lewisham Council Comms support the promotion of your project</vt:lpstr>
      <vt:lpstr>Community Funding Web Portal</vt:lpstr>
      <vt:lpstr>…and finally… </vt:lpstr>
      <vt:lpstr>Timeline</vt:lpstr>
      <vt:lpstr>Breakout rooms</vt:lpstr>
      <vt:lpstr>Any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text</dc:title>
  <dc:creator>Drew, Katie</dc:creator>
  <cp:lastModifiedBy>Formolli, Lucy</cp:lastModifiedBy>
  <cp:revision>8</cp:revision>
  <dcterms:created xsi:type="dcterms:W3CDTF">2023-03-07T12:36:02Z</dcterms:created>
  <dcterms:modified xsi:type="dcterms:W3CDTF">2025-05-30T11:42:22Z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0x010100BD304E67706DB1408B54E939C77B622C</vt:lpwstr>
  </property>
  <property fmtid="{D5CDD505-2E9C-101B-9397-08002B2CF9AE}" pid="3" name="_dlc_policyId">
    <vt:lpwstr>0x01010013F6098D58CD7D4893910EA60428FE2D004FC536D3407A3F4C8486B8B86653F215|-929127196</vt:lpwstr>
  </property>
  <property fmtid="{D5CDD505-2E9C-101B-9397-08002B2CF9AE}" pid="4" name="ItemRetentionFormula">
    <vt:lpwstr>&lt;formula id="Microsoft.Office.RecordsManagement.PolicyFeatures.Expiration.Formula.BuiltIn"&gt;&lt;number&gt;0&lt;/number&gt;&lt;property&gt;Review_x005f_x0020_date&lt;/property&gt;&lt;propertyId&gt;66548c1f-118b-46a1-986f-aeb57b8f4bf7&lt;/propertyId&gt;&lt;period&gt;days&lt;/period&gt;&lt;/formula&gt;</vt:lpwstr>
  </property>
  <property fmtid="{D5CDD505-2E9C-101B-9397-08002B2CF9AE}" pid="5" name="l955f9971dbf4032a02271b8f6e353e9">
    <vt:lpwstr/>
  </property>
  <property fmtid="{D5CDD505-2E9C-101B-9397-08002B2CF9AE}" pid="6" name="Knowledge_x0020_Base_x0020_category">
    <vt:lpwstr/>
  </property>
  <property fmtid="{D5CDD505-2E9C-101B-9397-08002B2CF9AE}" pid="7" name="Knowledge_x0020_Base_x0020_sub_x002d_category">
    <vt:lpwstr/>
  </property>
  <property fmtid="{D5CDD505-2E9C-101B-9397-08002B2CF9AE}" pid="8" name="j7a096c7604f41b98ede6c0b190b7e17">
    <vt:lpwstr/>
  </property>
  <property fmtid="{D5CDD505-2E9C-101B-9397-08002B2CF9AE}" pid="9" name="d54d70def6b14c53b807bc4febed6707">
    <vt:lpwstr/>
  </property>
  <property fmtid="{D5CDD505-2E9C-101B-9397-08002B2CF9AE}" pid="10" name="Intranet sections">
    <vt:lpwstr>103;#Communications|54264b97-8853-4b26-a61d-ca038392d790;#104;#Brand guidelines|7850e3aa-07c6-45e8-9c65-ca938698c53b</vt:lpwstr>
  </property>
  <property fmtid="{D5CDD505-2E9C-101B-9397-08002B2CF9AE}" pid="11" name="Tags">
    <vt:lpwstr/>
  </property>
  <property fmtid="{D5CDD505-2E9C-101B-9397-08002B2CF9AE}" pid="12" name="Knowledge Base category">
    <vt:lpwstr/>
  </property>
  <property fmtid="{D5CDD505-2E9C-101B-9397-08002B2CF9AE}" pid="13" name="Knowledge Base sub-category">
    <vt:lpwstr/>
  </property>
  <property fmtid="{D5CDD505-2E9C-101B-9397-08002B2CF9AE}" pid="14" name="MediaServiceImageTags">
    <vt:lpwstr/>
  </property>
</Properties>
</file>